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9" r:id="rId3"/>
    <p:sldId id="264" r:id="rId4"/>
    <p:sldId id="263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4" r:id="rId25"/>
    <p:sldId id="285" r:id="rId26"/>
    <p:sldId id="286" r:id="rId27"/>
    <p:sldId id="290" r:id="rId28"/>
    <p:sldId id="287" r:id="rId29"/>
    <p:sldId id="288" r:id="rId30"/>
    <p:sldId id="291" r:id="rId31"/>
    <p:sldId id="289" r:id="rId32"/>
    <p:sldId id="292" r:id="rId33"/>
  </p:sldIdLst>
  <p:sldSz cx="12192000" cy="6858000"/>
  <p:notesSz cx="6858000" cy="9144000"/>
  <p:defaultTextStyle>
    <a:defPPr>
      <a:defRPr lang="en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2883"/>
    <p:restoredTop sz="94689"/>
  </p:normalViewPr>
  <p:slideViewPr>
    <p:cSldViewPr snapToGrid="0" showGuides="1">
      <p:cViewPr varScale="1">
        <p:scale>
          <a:sx n="76" d="100"/>
          <a:sy n="76" d="100"/>
        </p:scale>
        <p:origin x="1578" y="5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180023" cy="18002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A214D0-4F00-B040-9E41-45564C4C3700}" type="datetimeFigureOut">
              <a:rPr lang="en-BR" smtClean="0"/>
              <a:t>08/22/2023</a:t>
            </a:fld>
            <a:endParaRPr lang="en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ADF23C-1DA5-574B-90EB-54D1B125E12D}" type="slidenum">
              <a:rPr lang="en-BR" smtClean="0"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060195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DF23C-1DA5-574B-90EB-54D1B125E12D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4688332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DF23C-1DA5-574B-90EB-54D1B125E12D}" type="slidenum">
              <a:rPr lang="en-BR" smtClean="0"/>
              <a:t>11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052907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ADF23C-1DA5-574B-90EB-54D1B125E12D}" type="slidenum">
              <a:rPr lang="en-BR" smtClean="0"/>
              <a:t>32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02846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C85FAB-B8EA-35BA-967B-AFB78CF4254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19/08/23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44ADB-9B74-5100-92FD-9D5E8FC5A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506298"/>
            <a:ext cx="4114800" cy="365125"/>
          </a:xfrm>
        </p:spPr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DA6F13-539B-AADF-F76A-B60F89055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‹nº›</a:t>
            </a:fld>
            <a:endParaRPr lang="en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3FD52B-4C13-0D23-3231-28F448774622}"/>
              </a:ext>
            </a:extLst>
          </p:cNvPr>
          <p:cNvCxnSpPr/>
          <p:nvPr userDrawn="1"/>
        </p:nvCxnSpPr>
        <p:spPr>
          <a:xfrm>
            <a:off x="0" y="6480000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01C7631-380D-4AE2-7453-47C6E68D9824}"/>
              </a:ext>
            </a:extLst>
          </p:cNvPr>
          <p:cNvCxnSpPr/>
          <p:nvPr userDrawn="1"/>
        </p:nvCxnSpPr>
        <p:spPr>
          <a:xfrm>
            <a:off x="0" y="684255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323893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A1DB5-5198-AA10-D117-7FD9E8BC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C372A0-CD54-9644-9B29-64385A2814A1}" type="datetime1">
              <a:rPr lang="en-US" smtClean="0"/>
              <a:t>8/22/2023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03002-3B85-CF4C-D944-826C8A6A6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2F000-C71C-35AF-86D9-C9FF18826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1E61-EC72-F743-B030-111397B7D0A6}" type="slidenum">
              <a:rPr lang="en-BR" smtClean="0"/>
              <a:t>‹nº›</a:t>
            </a:fld>
            <a:endParaRPr lang="en-B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B6B14E-B374-CC97-FB3C-7C39BEDEFC41}"/>
              </a:ext>
            </a:extLst>
          </p:cNvPr>
          <p:cNvCxnSpPr/>
          <p:nvPr userDrawn="1"/>
        </p:nvCxnSpPr>
        <p:spPr>
          <a:xfrm>
            <a:off x="0" y="6303263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AC7A38-79A5-6F1F-8EF5-568A3170F77C}"/>
              </a:ext>
            </a:extLst>
          </p:cNvPr>
          <p:cNvCxnSpPr/>
          <p:nvPr userDrawn="1"/>
        </p:nvCxnSpPr>
        <p:spPr>
          <a:xfrm>
            <a:off x="0" y="684255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964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A1DB5-5198-AA10-D117-7FD9E8BCFA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B90F06-F582-BB4B-8C29-56BA6D3D14EC}" type="datetime1">
              <a:rPr lang="en-US" smtClean="0"/>
              <a:t>8/22/2023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03002-3B85-CF4C-D944-826C8A6A6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82F000-C71C-35AF-86D9-C9FF18826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1E61-EC72-F743-B030-111397B7D0A6}" type="slidenum">
              <a:rPr lang="en-BR" smtClean="0"/>
              <a:t>‹nº›</a:t>
            </a:fld>
            <a:endParaRPr lang="en-B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0B6B14E-B374-CC97-FB3C-7C39BEDEFC41}"/>
              </a:ext>
            </a:extLst>
          </p:cNvPr>
          <p:cNvCxnSpPr/>
          <p:nvPr userDrawn="1"/>
        </p:nvCxnSpPr>
        <p:spPr>
          <a:xfrm>
            <a:off x="0" y="6303263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FAC7A38-79A5-6F1F-8EF5-568A3170F77C}"/>
              </a:ext>
            </a:extLst>
          </p:cNvPr>
          <p:cNvCxnSpPr/>
          <p:nvPr userDrawn="1"/>
        </p:nvCxnSpPr>
        <p:spPr>
          <a:xfrm>
            <a:off x="0" y="684255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15543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20073-6301-08DD-6323-D6A5D88FFD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5076D-8B35-644B-925E-FFDFD33BE275}" type="datetime1">
              <a:rPr lang="en-US" smtClean="0"/>
              <a:t>8/22/2023</a:t>
            </a:fld>
            <a:endParaRPr lang="en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1B844-B270-E1E9-98E1-390F959FBF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9A51-3D0F-7870-496B-772DE1B2BE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481E61-EC72-F743-B030-111397B7D0A6}" type="slidenum">
              <a:rPr lang="en-BR" smtClean="0"/>
              <a:t>‹nº›</a:t>
            </a:fld>
            <a:endParaRPr lang="en-BR"/>
          </a:p>
        </p:txBody>
      </p:sp>
      <p:pic>
        <p:nvPicPr>
          <p:cNvPr id="10" name="Picture 9" descr="e">
            <a:extLst>
              <a:ext uri="{FF2B5EF4-FFF2-40B4-BE49-F238E27FC236}">
                <a16:creationId xmlns:a16="http://schemas.microsoft.com/office/drawing/2014/main" id="{4CF0F85B-D834-B727-5C29-AB19EA31F87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1"/>
          <a:stretch>
            <a:fillRect/>
          </a:stretch>
        </p:blipFill>
        <p:spPr bwMode="auto">
          <a:xfrm>
            <a:off x="117569" y="13773"/>
            <a:ext cx="509384" cy="62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337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  <p:sldLayoutId id="2147483651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5" Type="http://schemas.openxmlformats.org/officeDocument/2006/relationships/slide" Target="slide32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1002/nme.3192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blue arrows in a circle&#10;&#10;Description automatically generated with medium confidence">
            <a:extLst>
              <a:ext uri="{FF2B5EF4-FFF2-40B4-BE49-F238E27FC236}">
                <a16:creationId xmlns:a16="http://schemas.microsoft.com/office/drawing/2014/main" id="{E54CC3CD-5FCC-515D-E130-492500D5C5FA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0873" y="2342133"/>
            <a:ext cx="3915176" cy="3699841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" name="Retângulo 13">
            <a:extLst>
              <a:ext uri="{FF2B5EF4-FFF2-40B4-BE49-F238E27FC236}">
                <a16:creationId xmlns:a16="http://schemas.microsoft.com/office/drawing/2014/main" id="{EFD4C056-0B29-A531-5255-BEC88E9310E8}"/>
              </a:ext>
            </a:extLst>
          </p:cNvPr>
          <p:cNvSpPr/>
          <p:nvPr/>
        </p:nvSpPr>
        <p:spPr>
          <a:xfrm>
            <a:off x="320873" y="134414"/>
            <a:ext cx="72911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400" b="1" dirty="0"/>
              <a:t>UNIVERSIDADE FEDERAL DE PERNAMBUCO - UFPE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2E83A8-F2F8-053D-6853-CF217906171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53441" y="1057743"/>
            <a:ext cx="10194668" cy="1297115"/>
          </a:xfrm>
          <a:prstGeom prst="rect">
            <a:avLst/>
          </a:prstGeom>
        </p:spPr>
        <p:txBody>
          <a:bodyPr anchor="t">
            <a:noAutofit/>
          </a:bodyPr>
          <a:lstStyle/>
          <a:p>
            <a:r>
              <a:rPr lang="en-BR" sz="54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 EM RESERVATÓRIOS DE PETRÓLEO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B51816-AC4A-07DC-48D2-C827AB32FF3F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4236049" y="2584192"/>
            <a:ext cx="6434530" cy="838831"/>
          </a:xfrm>
          <a:prstGeom prst="rect">
            <a:avLst/>
          </a:prstGeom>
        </p:spPr>
        <p:txBody>
          <a:bodyPr anchor="ctr">
            <a:normAutofit fontScale="47500" lnSpcReduction="20000"/>
          </a:bodyPr>
          <a:lstStyle/>
          <a:p>
            <a:pPr algn="r"/>
            <a:r>
              <a:rPr lang="en-US" sz="5400" b="1" dirty="0" err="1">
                <a:solidFill>
                  <a:schemeClr val="tx2"/>
                </a:solidFill>
                <a:latin typeface="Baloo Bhaijaan" panose="03080902040302020200" pitchFamily="66" charset="-78"/>
                <a:ea typeface="+mj-ea"/>
                <a:cs typeface="Baloo Bhaijaan" panose="03080902040302020200" pitchFamily="66" charset="-78"/>
              </a:rPr>
              <a:t>Curso</a:t>
            </a:r>
            <a:r>
              <a:rPr lang="en-US" sz="5400" b="1" dirty="0">
                <a:solidFill>
                  <a:schemeClr val="tx2"/>
                </a:solidFill>
                <a:latin typeface="Baloo Bhaijaan" panose="03080902040302020200" pitchFamily="66" charset="-78"/>
                <a:ea typeface="+mj-ea"/>
                <a:cs typeface="Baloo Bhaijaan" panose="03080902040302020200" pitchFamily="66" charset="-78"/>
              </a:rPr>
              <a:t> de </a:t>
            </a:r>
            <a:r>
              <a:rPr lang="en-US" sz="5400" b="1" dirty="0" err="1">
                <a:solidFill>
                  <a:schemeClr val="tx2"/>
                </a:solidFill>
                <a:latin typeface="Baloo Bhaijaan" panose="03080902040302020200" pitchFamily="66" charset="-78"/>
                <a:ea typeface="+mj-ea"/>
                <a:cs typeface="Baloo Bhaijaan" panose="03080902040302020200" pitchFamily="66" charset="-78"/>
              </a:rPr>
              <a:t>Modelagem</a:t>
            </a:r>
            <a:r>
              <a:rPr lang="en-US" sz="5400" b="1" dirty="0">
                <a:solidFill>
                  <a:schemeClr val="tx2"/>
                </a:solidFill>
                <a:latin typeface="Baloo Bhaijaan" panose="03080902040302020200" pitchFamily="66" charset="-78"/>
                <a:ea typeface="+mj-ea"/>
                <a:cs typeface="Baloo Bhaijaan" panose="03080902040302020200" pitchFamily="66" charset="-78"/>
              </a:rPr>
              <a:t> </a:t>
            </a:r>
            <a:r>
              <a:rPr lang="en-US" sz="5400" b="1" dirty="0" err="1">
                <a:solidFill>
                  <a:schemeClr val="tx2"/>
                </a:solidFill>
                <a:latin typeface="Baloo Bhaijaan" panose="03080902040302020200" pitchFamily="66" charset="-78"/>
                <a:ea typeface="+mj-ea"/>
                <a:cs typeface="Baloo Bhaijaan" panose="03080902040302020200" pitchFamily="66" charset="-78"/>
              </a:rPr>
              <a:t>Hidrogeoquímica</a:t>
            </a:r>
            <a:endParaRPr lang="en-US" sz="5400" b="1" dirty="0">
              <a:solidFill>
                <a:schemeClr val="tx2"/>
              </a:solidFill>
              <a:latin typeface="Baloo Bhaijaan" panose="03080902040302020200" pitchFamily="66" charset="-78"/>
              <a:ea typeface="+mj-ea"/>
              <a:cs typeface="Baloo Bhaijaan" panose="03080902040302020200" pitchFamily="66" charset="-78"/>
            </a:endParaRPr>
          </a:p>
          <a:p>
            <a:pPr algn="r"/>
            <a:r>
              <a:rPr lang="en-US" sz="4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 </a:t>
            </a:r>
            <a:r>
              <a:rPr lang="en-US" sz="5500" b="1" dirty="0" err="1">
                <a:solidFill>
                  <a:schemeClr val="tx2"/>
                </a:solidFill>
                <a:latin typeface="Baloo Bhaijaan" panose="03080902040302020200" pitchFamily="66" charset="-78"/>
                <a:ea typeface="+mj-ea"/>
                <a:cs typeface="Baloo Bhaijaan" panose="03080902040302020200" pitchFamily="66" charset="-78"/>
              </a:rPr>
              <a:t>Área</a:t>
            </a:r>
            <a:r>
              <a:rPr lang="en-US" sz="5500" b="1" dirty="0">
                <a:solidFill>
                  <a:schemeClr val="tx2"/>
                </a:solidFill>
                <a:latin typeface="Baloo Bhaijaan" panose="03080902040302020200" pitchFamily="66" charset="-78"/>
                <a:ea typeface="+mj-ea"/>
                <a:cs typeface="Baloo Bhaijaan" panose="03080902040302020200" pitchFamily="66" charset="-78"/>
              </a:rPr>
              <a:t> de </a:t>
            </a:r>
            <a:r>
              <a:rPr lang="en-US" sz="5500" b="1" dirty="0" err="1">
                <a:solidFill>
                  <a:schemeClr val="tx2"/>
                </a:solidFill>
                <a:latin typeface="Baloo Bhaijaan" panose="03080902040302020200" pitchFamily="66" charset="-78"/>
                <a:ea typeface="+mj-ea"/>
                <a:cs typeface="Baloo Bhaijaan" panose="03080902040302020200" pitchFamily="66" charset="-78"/>
              </a:rPr>
              <a:t>Petróleo</a:t>
            </a:r>
            <a:endParaRPr lang="en-BR" sz="5500" b="1" dirty="0">
              <a:solidFill>
                <a:schemeClr val="tx2"/>
              </a:solidFill>
              <a:latin typeface="Baloo Bhaijaan" panose="03080902040302020200" pitchFamily="66" charset="-78"/>
              <a:ea typeface="+mj-ea"/>
              <a:cs typeface="Baloo Bhaijaan" panose="03080902040302020200" pitchFamily="66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14ABD6-500D-C44D-5C7C-11BC3E17167F}"/>
              </a:ext>
            </a:extLst>
          </p:cNvPr>
          <p:cNvSpPr txBox="1"/>
          <p:nvPr/>
        </p:nvSpPr>
        <p:spPr>
          <a:xfrm>
            <a:off x="325301" y="6303263"/>
            <a:ext cx="40123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 sz="2400"/>
              <a:t>Ricardo Wanderley de Oliveira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AE20AA-B3BE-6187-4CE5-C5BC33A00479}"/>
              </a:ext>
            </a:extLst>
          </p:cNvPr>
          <p:cNvSpPr txBox="1"/>
          <p:nvPr/>
        </p:nvSpPr>
        <p:spPr>
          <a:xfrm>
            <a:off x="10572616" y="6308425"/>
            <a:ext cx="1388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BR"/>
              <a:t>Agosto/2023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21D2D36-FA23-716F-B8E2-0F9F97043EA9}"/>
              </a:ext>
            </a:extLst>
          </p:cNvPr>
          <p:cNvCxnSpPr/>
          <p:nvPr/>
        </p:nvCxnSpPr>
        <p:spPr>
          <a:xfrm>
            <a:off x="0" y="6303263"/>
            <a:ext cx="12192000" cy="0"/>
          </a:xfrm>
          <a:prstGeom prst="line">
            <a:avLst/>
          </a:prstGeom>
          <a:ln w="38100">
            <a:gradFill flip="none" rotWithShape="1">
              <a:gsLst>
                <a:gs pos="0">
                  <a:schemeClr val="accent1">
                    <a:lumMod val="50000"/>
                  </a:schemeClr>
                </a:gs>
                <a:gs pos="55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e">
            <a:extLst>
              <a:ext uri="{FF2B5EF4-FFF2-40B4-BE49-F238E27FC236}">
                <a16:creationId xmlns:a16="http://schemas.microsoft.com/office/drawing/2014/main" id="{A16DE3AC-C8FF-92B6-8815-99A6BCE84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31"/>
          <a:stretch>
            <a:fillRect/>
          </a:stretch>
        </p:blipFill>
        <p:spPr bwMode="auto">
          <a:xfrm>
            <a:off x="129444" y="76004"/>
            <a:ext cx="509384" cy="62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928112-061C-A341-863B-6425D915763D}"/>
              </a:ext>
            </a:extLst>
          </p:cNvPr>
          <p:cNvSpPr txBox="1"/>
          <p:nvPr/>
        </p:nvSpPr>
        <p:spPr>
          <a:xfrm>
            <a:off x="7169826" y="3807286"/>
            <a:ext cx="4271058" cy="1384995"/>
          </a:xfrm>
          <a:prstGeom prst="rect">
            <a:avLst/>
          </a:prstGeom>
          <a:noFill/>
          <a:ln w="12700"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BR" sz="2000" b="1" i="1" dirty="0"/>
              <a:t>Aula 1</a:t>
            </a:r>
          </a:p>
          <a:p>
            <a:endParaRPr lang="en-BR" sz="1000" dirty="0"/>
          </a:p>
          <a:p>
            <a:pPr marL="342900" lvl="0" indent="-342900">
              <a:buFont typeface="Symbol" pitchFamily="2" charset="2"/>
              <a:buChar char=""/>
            </a:pPr>
            <a:r>
              <a:rPr lang="pt-BR" sz="1800" kern="100" dirty="0">
                <a:solidFill>
                  <a:schemeClr val="tx1"/>
                </a:solidFill>
                <a:effectLst/>
              </a:rPr>
              <a:t>Introdução</a:t>
            </a:r>
          </a:p>
          <a:p>
            <a:pPr marL="342900" lvl="0" indent="-342900">
              <a:buFont typeface="Symbol" pitchFamily="2" charset="2"/>
              <a:buChar char=""/>
            </a:pPr>
            <a:r>
              <a:rPr lang="pt-BR" sz="1800" kern="100" dirty="0">
                <a:solidFill>
                  <a:schemeClr val="tx1"/>
                </a:solidFill>
                <a:effectLst/>
              </a:rPr>
              <a:t>Conceitos básicos</a:t>
            </a:r>
            <a:endParaRPr lang="en-BR" sz="20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1800" kern="100" dirty="0">
                <a:solidFill>
                  <a:schemeClr val="tx1"/>
                </a:solidFill>
                <a:effectLst/>
              </a:rPr>
              <a:t>Tensão / Deformação</a:t>
            </a:r>
            <a:endParaRPr lang="en-BR" sz="2000" kern="10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548524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Introdução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10</a:t>
            </a:fld>
            <a:endParaRPr lang="en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B95BB-C0D3-719B-51E1-6CA3CE80120E}"/>
              </a:ext>
            </a:extLst>
          </p:cNvPr>
          <p:cNvSpPr txBox="1"/>
          <p:nvPr/>
        </p:nvSpPr>
        <p:spPr>
          <a:xfrm>
            <a:off x="636996" y="997565"/>
            <a:ext cx="11376561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 err="1"/>
              <a:t>Principais</a:t>
            </a:r>
            <a:r>
              <a:rPr lang="en-US" sz="2400" b="1" dirty="0"/>
              <a:t> </a:t>
            </a:r>
            <a:r>
              <a:rPr lang="en-US" sz="2400" b="1" dirty="0" err="1"/>
              <a:t>elementos</a:t>
            </a:r>
            <a:r>
              <a:rPr lang="en-US" sz="2400" b="1" dirty="0"/>
              <a:t> a </a:t>
            </a:r>
            <a:r>
              <a:rPr lang="en-US" sz="2400" b="1" dirty="0" err="1"/>
              <a:t>serem</a:t>
            </a:r>
            <a:r>
              <a:rPr lang="en-US" sz="2400" b="1" dirty="0"/>
              <a:t> </a:t>
            </a:r>
            <a:r>
              <a:rPr lang="en-US" sz="2400" b="1" dirty="0" err="1"/>
              <a:t>considerados</a:t>
            </a:r>
            <a:r>
              <a:rPr lang="en-US" sz="2400" b="1" dirty="0"/>
              <a:t> </a:t>
            </a:r>
            <a:r>
              <a:rPr lang="en-US" sz="2400" b="1" dirty="0" err="1"/>
              <a:t>numa</a:t>
            </a:r>
            <a:r>
              <a:rPr lang="en-US" sz="2400" b="1" dirty="0"/>
              <a:t> </a:t>
            </a:r>
            <a:r>
              <a:rPr lang="en-US" sz="2400" b="1" dirty="0" err="1"/>
              <a:t>análise</a:t>
            </a:r>
            <a:r>
              <a:rPr lang="en-US" sz="2400" b="1" dirty="0"/>
              <a:t> geomecânica: 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CMR12"/>
              </a:rPr>
              <a:t>Avaliação</a:t>
            </a:r>
            <a:r>
              <a:rPr lang="en-US" sz="2400" dirty="0">
                <a:latin typeface="CMR12"/>
              </a:rPr>
              <a:t> </a:t>
            </a:r>
            <a:r>
              <a:rPr lang="en-US" sz="2400" dirty="0">
                <a:effectLst/>
                <a:latin typeface="CMR12"/>
              </a:rPr>
              <a:t>das cargas e das </a:t>
            </a:r>
            <a:r>
              <a:rPr lang="en-US" sz="2400" dirty="0" err="1">
                <a:effectLst/>
                <a:latin typeface="CMR12"/>
              </a:rPr>
              <a:t>condi</a:t>
            </a:r>
            <a:r>
              <a:rPr lang="en-US" sz="2400" dirty="0" err="1">
                <a:latin typeface="CMR12"/>
              </a:rPr>
              <a:t>ções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em</a:t>
            </a:r>
            <a:r>
              <a:rPr lang="en-US" sz="2400" dirty="0">
                <a:effectLst/>
                <a:latin typeface="CMR12"/>
              </a:rPr>
              <a:t> que as </a:t>
            </a:r>
            <a:r>
              <a:rPr lang="en-US" sz="2400" dirty="0" err="1">
                <a:effectLst/>
                <a:latin typeface="CMR12"/>
              </a:rPr>
              <a:t>formações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estão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submetidas</a:t>
            </a:r>
            <a:r>
              <a:rPr lang="en-US" sz="2400" dirty="0">
                <a:effectLst/>
                <a:latin typeface="CMR12"/>
              </a:rPr>
              <a:t> (</a:t>
            </a:r>
            <a:r>
              <a:rPr lang="en-US" sz="2400" dirty="0" err="1">
                <a:effectLst/>
                <a:latin typeface="CMR12"/>
              </a:rPr>
              <a:t>tens</a:t>
            </a:r>
            <a:r>
              <a:rPr lang="en-US" sz="2400" dirty="0" err="1">
                <a:latin typeface="CMR12"/>
              </a:rPr>
              <a:t>ã</a:t>
            </a:r>
            <a:r>
              <a:rPr lang="en-US" sz="2400" dirty="0" err="1">
                <a:effectLst/>
                <a:latin typeface="CMR12"/>
              </a:rPr>
              <a:t>o</a:t>
            </a:r>
            <a:r>
              <a:rPr lang="en-US" sz="2400" dirty="0">
                <a:effectLst/>
                <a:latin typeface="CMR12"/>
              </a:rPr>
              <a:t>, </a:t>
            </a:r>
            <a:r>
              <a:rPr lang="en-US" sz="2400" dirty="0" err="1">
                <a:effectLst/>
                <a:latin typeface="CMR12"/>
              </a:rPr>
              <a:t>pressão</a:t>
            </a:r>
            <a:r>
              <a:rPr lang="en-US" sz="2400" dirty="0">
                <a:effectLst/>
                <a:latin typeface="CMR12"/>
              </a:rPr>
              <a:t> e </a:t>
            </a:r>
            <a:r>
              <a:rPr lang="en-US" sz="2400" dirty="0" err="1">
                <a:effectLst/>
                <a:latin typeface="CMR12"/>
              </a:rPr>
              <a:t>temperatura</a:t>
            </a:r>
            <a:r>
              <a:rPr lang="en-US" sz="2400" dirty="0">
                <a:effectLst/>
                <a:latin typeface="CMR12"/>
              </a:rPr>
              <a:t>); </a:t>
            </a:r>
            <a:endParaRPr lang="en-US" sz="24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MR12"/>
              </a:rPr>
              <a:t>  </a:t>
            </a:r>
            <a:r>
              <a:rPr lang="en-US" sz="2400" dirty="0" err="1">
                <a:effectLst/>
                <a:latin typeface="CMR12"/>
              </a:rPr>
              <a:t>Entendimento</a:t>
            </a:r>
            <a:r>
              <a:rPr lang="en-US" sz="2400" dirty="0">
                <a:effectLst/>
                <a:latin typeface="CMR12"/>
              </a:rPr>
              <a:t> do </a:t>
            </a:r>
            <a:r>
              <a:rPr lang="en-US" sz="2400" dirty="0" err="1">
                <a:effectLst/>
                <a:latin typeface="CMR12"/>
              </a:rPr>
              <a:t>estado</a:t>
            </a:r>
            <a:r>
              <a:rPr lang="en-US" sz="2400" dirty="0">
                <a:effectLst/>
                <a:latin typeface="CMR12"/>
              </a:rPr>
              <a:t> de </a:t>
            </a:r>
            <a:r>
              <a:rPr lang="en-US" sz="2400" dirty="0" err="1">
                <a:effectLst/>
                <a:latin typeface="CMR12"/>
              </a:rPr>
              <a:t>tensões</a:t>
            </a:r>
            <a:r>
              <a:rPr lang="en-US" sz="2400" dirty="0">
                <a:effectLst/>
                <a:latin typeface="CMR12"/>
              </a:rPr>
              <a:t> (magnitude, </a:t>
            </a:r>
            <a:r>
              <a:rPr lang="en-US" sz="2400" dirty="0" err="1">
                <a:effectLst/>
                <a:latin typeface="CMR12"/>
              </a:rPr>
              <a:t>direção</a:t>
            </a:r>
            <a:r>
              <a:rPr lang="en-US" sz="2400" dirty="0">
                <a:effectLst/>
                <a:latin typeface="CMR12"/>
              </a:rPr>
              <a:t>) e regime de </a:t>
            </a:r>
            <a:r>
              <a:rPr lang="en-US" sz="2400" dirty="0" err="1">
                <a:effectLst/>
                <a:latin typeface="CMR12"/>
              </a:rPr>
              <a:t>falhas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geol</a:t>
            </a:r>
            <a:r>
              <a:rPr lang="en-US" sz="2400" dirty="0" err="1">
                <a:latin typeface="CMR12"/>
              </a:rPr>
              <a:t>ó</a:t>
            </a:r>
            <a:r>
              <a:rPr lang="en-US" sz="2400" dirty="0" err="1">
                <a:effectLst/>
                <a:latin typeface="CMR12"/>
              </a:rPr>
              <a:t>gicas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atualmente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ativo</a:t>
            </a:r>
            <a:r>
              <a:rPr lang="en-US" sz="2400" dirty="0">
                <a:effectLst/>
                <a:latin typeface="CMR12"/>
              </a:rPr>
              <a:t>; </a:t>
            </a:r>
            <a:endParaRPr lang="en-US" sz="24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MR12"/>
              </a:rPr>
              <a:t>  </a:t>
            </a:r>
            <a:r>
              <a:rPr lang="en-US" sz="2400" dirty="0" err="1">
                <a:effectLst/>
                <a:latin typeface="CMR12"/>
              </a:rPr>
              <a:t>Modelos</a:t>
            </a:r>
            <a:r>
              <a:rPr lang="en-US" sz="2400" dirty="0">
                <a:effectLst/>
                <a:latin typeface="CMR12"/>
              </a:rPr>
              <a:t> de </a:t>
            </a:r>
            <a:r>
              <a:rPr lang="en-US" sz="2400" dirty="0" err="1">
                <a:effectLst/>
                <a:latin typeface="CMR12"/>
              </a:rPr>
              <a:t>fluxo</a:t>
            </a:r>
            <a:r>
              <a:rPr lang="en-US" sz="2400" dirty="0">
                <a:effectLst/>
                <a:latin typeface="CMR12"/>
              </a:rPr>
              <a:t>, </a:t>
            </a:r>
            <a:r>
              <a:rPr lang="en-US" sz="2400" dirty="0" err="1">
                <a:effectLst/>
                <a:latin typeface="CMR12"/>
              </a:rPr>
              <a:t>geol</a:t>
            </a:r>
            <a:r>
              <a:rPr lang="en-US" sz="2400" dirty="0" err="1">
                <a:latin typeface="CMR12"/>
              </a:rPr>
              <a:t>ó</a:t>
            </a:r>
            <a:r>
              <a:rPr lang="en-US" sz="2400" dirty="0" err="1">
                <a:effectLst/>
                <a:latin typeface="CMR12"/>
              </a:rPr>
              <a:t>gico</a:t>
            </a:r>
            <a:r>
              <a:rPr lang="en-US" sz="2400" dirty="0">
                <a:effectLst/>
                <a:latin typeface="CMR12"/>
              </a:rPr>
              <a:t> e </a:t>
            </a:r>
            <a:r>
              <a:rPr lang="en-US" sz="2400" dirty="0" err="1">
                <a:effectLst/>
                <a:latin typeface="CMR12"/>
              </a:rPr>
              <a:t>geof</a:t>
            </a:r>
            <a:r>
              <a:rPr lang="en-US" sz="2400" dirty="0" err="1">
                <a:latin typeface="CMR12"/>
              </a:rPr>
              <a:t>í</a:t>
            </a:r>
            <a:r>
              <a:rPr lang="en-US" sz="2400" dirty="0" err="1">
                <a:effectLst/>
                <a:latin typeface="CMR12"/>
              </a:rPr>
              <a:t>sico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dispon</a:t>
            </a:r>
            <a:r>
              <a:rPr lang="en-US" sz="2400" dirty="0" err="1">
                <a:latin typeface="CMR12"/>
              </a:rPr>
              <a:t>í</a:t>
            </a:r>
            <a:r>
              <a:rPr lang="en-US" sz="2400" dirty="0" err="1">
                <a:effectLst/>
                <a:latin typeface="CMR12"/>
              </a:rPr>
              <a:t>veis</a:t>
            </a:r>
            <a:r>
              <a:rPr lang="en-US" sz="2400" dirty="0">
                <a:effectLst/>
                <a:latin typeface="CMR12"/>
              </a:rPr>
              <a:t>; </a:t>
            </a:r>
            <a:endParaRPr lang="en-US" sz="24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MR12"/>
              </a:rPr>
              <a:t>  </a:t>
            </a:r>
            <a:r>
              <a:rPr lang="en-US" sz="2400" dirty="0" err="1">
                <a:effectLst/>
                <a:latin typeface="CMR12"/>
              </a:rPr>
              <a:t>Perfis</a:t>
            </a:r>
            <a:r>
              <a:rPr lang="en-US" sz="2400" dirty="0">
                <a:effectLst/>
                <a:latin typeface="CMR12"/>
              </a:rPr>
              <a:t>, </a:t>
            </a:r>
            <a:r>
              <a:rPr lang="en-US" sz="2400" dirty="0" err="1">
                <a:effectLst/>
                <a:latin typeface="CMR12"/>
              </a:rPr>
              <a:t>ensaios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em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laborat</a:t>
            </a:r>
            <a:r>
              <a:rPr lang="en-US" sz="2400" dirty="0" err="1">
                <a:latin typeface="CMR12"/>
              </a:rPr>
              <a:t>ó</a:t>
            </a:r>
            <a:r>
              <a:rPr lang="en-US" sz="2400" dirty="0" err="1">
                <a:effectLst/>
                <a:latin typeface="CMR12"/>
              </a:rPr>
              <a:t>rio</a:t>
            </a:r>
            <a:r>
              <a:rPr lang="en-US" sz="2400" dirty="0">
                <a:effectLst/>
                <a:latin typeface="CMR12"/>
              </a:rPr>
              <a:t> e </a:t>
            </a:r>
            <a:r>
              <a:rPr lang="en-US" sz="2400" dirty="0" err="1">
                <a:effectLst/>
                <a:latin typeface="CMR12"/>
              </a:rPr>
              <a:t>correla</a:t>
            </a:r>
            <a:r>
              <a:rPr lang="en-US" sz="2400" dirty="0" err="1">
                <a:latin typeface="CMR12"/>
              </a:rPr>
              <a:t>çõ</a:t>
            </a:r>
            <a:r>
              <a:rPr lang="en-US" sz="2400" dirty="0" err="1">
                <a:effectLst/>
                <a:latin typeface="CMR12"/>
              </a:rPr>
              <a:t>es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dispon</a:t>
            </a:r>
            <a:r>
              <a:rPr lang="en-US" sz="2400" dirty="0" err="1">
                <a:latin typeface="CMR12"/>
              </a:rPr>
              <a:t>í</a:t>
            </a:r>
            <a:r>
              <a:rPr lang="en-US" sz="2400" dirty="0" err="1">
                <a:effectLst/>
                <a:latin typeface="CMR12"/>
              </a:rPr>
              <a:t>veis</a:t>
            </a:r>
            <a:r>
              <a:rPr lang="en-US" sz="2400" dirty="0">
                <a:effectLst/>
                <a:latin typeface="CMR12"/>
              </a:rPr>
              <a:t>; </a:t>
            </a:r>
            <a:endParaRPr lang="en-US" sz="24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MR12"/>
              </a:rPr>
              <a:t>  Dados </a:t>
            </a:r>
            <a:r>
              <a:rPr lang="en-US" sz="2400" dirty="0" err="1">
                <a:effectLst/>
                <a:latin typeface="CMR12"/>
              </a:rPr>
              <a:t>dispon</a:t>
            </a:r>
            <a:r>
              <a:rPr lang="en-US" sz="2400" dirty="0" err="1">
                <a:latin typeface="CMR12"/>
              </a:rPr>
              <a:t>í</a:t>
            </a:r>
            <a:r>
              <a:rPr lang="en-US" sz="2400" dirty="0" err="1">
                <a:effectLst/>
                <a:latin typeface="CMR12"/>
              </a:rPr>
              <a:t>veis</a:t>
            </a:r>
            <a:r>
              <a:rPr lang="en-US" sz="2400" dirty="0">
                <a:effectLst/>
                <a:latin typeface="CMR12"/>
              </a:rPr>
              <a:t> das </a:t>
            </a:r>
            <a:r>
              <a:rPr lang="en-US" sz="2400" dirty="0" err="1">
                <a:effectLst/>
                <a:latin typeface="CMR12"/>
              </a:rPr>
              <a:t>propriedades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mecânicas</a:t>
            </a:r>
            <a:r>
              <a:rPr lang="en-US" sz="2400" dirty="0">
                <a:effectLst/>
                <a:latin typeface="CMR12"/>
              </a:rPr>
              <a:t> das </a:t>
            </a:r>
            <a:r>
              <a:rPr lang="en-US" sz="2400" dirty="0" err="1">
                <a:effectLst/>
                <a:latin typeface="CMR12"/>
              </a:rPr>
              <a:t>rochas</a:t>
            </a:r>
            <a:r>
              <a:rPr lang="en-US" sz="2400" dirty="0">
                <a:effectLst/>
                <a:latin typeface="CMR12"/>
              </a:rPr>
              <a:t>; </a:t>
            </a:r>
            <a:endParaRPr lang="en-US" sz="24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MR12"/>
              </a:rPr>
              <a:t>  Tipo de </a:t>
            </a:r>
            <a:r>
              <a:rPr lang="en-US" sz="2400" dirty="0" err="1">
                <a:effectLst/>
                <a:latin typeface="CMR12"/>
              </a:rPr>
              <a:t>modelo</a:t>
            </a:r>
            <a:r>
              <a:rPr lang="en-US" sz="2400" dirty="0">
                <a:effectLst/>
                <a:latin typeface="CMR12"/>
              </a:rPr>
              <a:t> geomecânico a ser </a:t>
            </a:r>
            <a:r>
              <a:rPr lang="en-US" sz="2400" dirty="0" err="1">
                <a:effectLst/>
                <a:latin typeface="CMR12"/>
              </a:rPr>
              <a:t>adotado</a:t>
            </a:r>
            <a:r>
              <a:rPr lang="en-US" sz="2400" dirty="0">
                <a:effectLst/>
                <a:latin typeface="CMR12"/>
              </a:rPr>
              <a:t> (</a:t>
            </a:r>
            <a:r>
              <a:rPr lang="en-US" sz="2400" dirty="0" err="1">
                <a:effectLst/>
                <a:latin typeface="CMR12"/>
              </a:rPr>
              <a:t>analítico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ou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numérico</a:t>
            </a:r>
            <a:r>
              <a:rPr lang="en-US" sz="2400" dirty="0">
                <a:effectLst/>
                <a:latin typeface="CMR12"/>
              </a:rPr>
              <a:t>); </a:t>
            </a:r>
            <a:endParaRPr lang="en-US" sz="24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MR12"/>
              </a:rPr>
              <a:t>  </a:t>
            </a:r>
            <a:r>
              <a:rPr lang="en-US" sz="2400" dirty="0" err="1">
                <a:effectLst/>
                <a:latin typeface="CMR12"/>
              </a:rPr>
              <a:t>Pressões</a:t>
            </a:r>
            <a:r>
              <a:rPr lang="en-US" sz="2400" dirty="0">
                <a:effectLst/>
                <a:latin typeface="CMR12"/>
              </a:rPr>
              <a:t>, </a:t>
            </a:r>
            <a:r>
              <a:rPr lang="en-US" sz="2400" dirty="0" err="1">
                <a:effectLst/>
                <a:latin typeface="CMR12"/>
              </a:rPr>
              <a:t>temperatura</a:t>
            </a:r>
            <a:r>
              <a:rPr lang="en-US" sz="2400" dirty="0">
                <a:effectLst/>
                <a:latin typeface="CMR12"/>
              </a:rPr>
              <a:t> e </a:t>
            </a:r>
            <a:r>
              <a:rPr lang="en-US" sz="2400" dirty="0" err="1">
                <a:effectLst/>
                <a:latin typeface="CMR12"/>
              </a:rPr>
              <a:t>caracter</a:t>
            </a:r>
            <a:r>
              <a:rPr lang="en-US" sz="2400" dirty="0" err="1">
                <a:latin typeface="CMR12"/>
              </a:rPr>
              <a:t>í</a:t>
            </a:r>
            <a:r>
              <a:rPr lang="en-US" sz="2400" dirty="0" err="1">
                <a:effectLst/>
                <a:latin typeface="CMR12"/>
              </a:rPr>
              <a:t>sticas</a:t>
            </a:r>
            <a:r>
              <a:rPr lang="en-US" sz="2400" dirty="0">
                <a:effectLst/>
                <a:latin typeface="CMR12"/>
              </a:rPr>
              <a:t> dos </a:t>
            </a:r>
            <a:r>
              <a:rPr lang="en-US" sz="2400" dirty="0" err="1">
                <a:effectLst/>
                <a:latin typeface="CMR12"/>
              </a:rPr>
              <a:t>fluidos</a:t>
            </a:r>
            <a:r>
              <a:rPr lang="en-US" sz="2400" dirty="0">
                <a:effectLst/>
                <a:latin typeface="CMR12"/>
              </a:rPr>
              <a:t> a </a:t>
            </a:r>
            <a:r>
              <a:rPr lang="en-US" sz="2400" dirty="0" err="1">
                <a:effectLst/>
                <a:latin typeface="CMR12"/>
              </a:rPr>
              <a:t>serem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injetados</a:t>
            </a:r>
            <a:r>
              <a:rPr lang="en-US" sz="2400" dirty="0">
                <a:effectLst/>
                <a:latin typeface="CMR12"/>
              </a:rPr>
              <a:t>; </a:t>
            </a:r>
            <a:endParaRPr lang="en-US" sz="24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MR12"/>
              </a:rPr>
              <a:t>  </a:t>
            </a:r>
            <a:r>
              <a:rPr lang="en-US" sz="2400" dirty="0" err="1">
                <a:effectLst/>
                <a:latin typeface="CMR12"/>
              </a:rPr>
              <a:t>Critérios</a:t>
            </a:r>
            <a:r>
              <a:rPr lang="en-US" sz="2400" dirty="0">
                <a:effectLst/>
                <a:latin typeface="CMR12"/>
              </a:rPr>
              <a:t> de </a:t>
            </a:r>
            <a:r>
              <a:rPr lang="en-US" sz="2400" dirty="0" err="1">
                <a:effectLst/>
                <a:latin typeface="CMR12"/>
              </a:rPr>
              <a:t>projetos</a:t>
            </a:r>
            <a:r>
              <a:rPr lang="en-US" sz="2400" dirty="0">
                <a:effectLst/>
                <a:latin typeface="CMR12"/>
              </a:rPr>
              <a:t> (</a:t>
            </a:r>
            <a:r>
              <a:rPr lang="en-US" sz="2400" dirty="0" err="1">
                <a:effectLst/>
                <a:latin typeface="CMR12"/>
              </a:rPr>
              <a:t>poços</a:t>
            </a:r>
            <a:r>
              <a:rPr lang="en-US" sz="2400" dirty="0">
                <a:effectLst/>
                <a:latin typeface="CMR12"/>
              </a:rPr>
              <a:t>, </a:t>
            </a:r>
            <a:r>
              <a:rPr lang="en-US" sz="2400" dirty="0" err="1">
                <a:effectLst/>
                <a:latin typeface="CMR12"/>
              </a:rPr>
              <a:t>completa</a:t>
            </a:r>
            <a:r>
              <a:rPr lang="en-US" sz="2400" dirty="0" err="1">
                <a:latin typeface="CMR12"/>
              </a:rPr>
              <a:t>çã</a:t>
            </a:r>
            <a:r>
              <a:rPr lang="en-US" sz="2400" dirty="0" err="1">
                <a:effectLst/>
                <a:latin typeface="CMR12"/>
              </a:rPr>
              <a:t>o</a:t>
            </a:r>
            <a:r>
              <a:rPr lang="en-US" sz="2400" dirty="0">
                <a:effectLst/>
                <a:latin typeface="CMR12"/>
              </a:rPr>
              <a:t> e </a:t>
            </a:r>
            <a:r>
              <a:rPr lang="en-US" sz="2400" dirty="0" err="1">
                <a:effectLst/>
                <a:latin typeface="CMR12"/>
              </a:rPr>
              <a:t>equipamentos</a:t>
            </a:r>
            <a:r>
              <a:rPr lang="en-US" sz="2400" dirty="0">
                <a:effectLst/>
                <a:latin typeface="CMR12"/>
              </a:rPr>
              <a:t> de </a:t>
            </a:r>
            <a:r>
              <a:rPr lang="en-US" sz="2400" dirty="0" err="1">
                <a:effectLst/>
                <a:latin typeface="CMR12"/>
              </a:rPr>
              <a:t>superf</a:t>
            </a:r>
            <a:r>
              <a:rPr lang="en-US" sz="2400" dirty="0" err="1">
                <a:latin typeface="CMR12"/>
              </a:rPr>
              <a:t>í</a:t>
            </a:r>
            <a:r>
              <a:rPr lang="en-US" sz="2400" dirty="0" err="1">
                <a:effectLst/>
                <a:latin typeface="CMR12"/>
              </a:rPr>
              <a:t>cie</a:t>
            </a:r>
            <a:r>
              <a:rPr lang="en-US" sz="2400" dirty="0">
                <a:effectLst/>
                <a:latin typeface="CMR12"/>
              </a:rPr>
              <a:t>, …); </a:t>
            </a:r>
            <a:endParaRPr lang="en-US" sz="24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latin typeface="CMR12"/>
              </a:rPr>
              <a:t>  </a:t>
            </a:r>
            <a:r>
              <a:rPr lang="en-US" sz="2400" dirty="0" err="1">
                <a:effectLst/>
                <a:latin typeface="CMR12"/>
              </a:rPr>
              <a:t>Conhecimento</a:t>
            </a:r>
            <a:r>
              <a:rPr lang="en-US" sz="2400" dirty="0">
                <a:effectLst/>
                <a:latin typeface="CMR12"/>
              </a:rPr>
              <a:t> das </a:t>
            </a:r>
            <a:r>
              <a:rPr lang="en-US" sz="2400" dirty="0" err="1">
                <a:effectLst/>
                <a:latin typeface="CMR12"/>
              </a:rPr>
              <a:t>restrições</a:t>
            </a:r>
            <a:r>
              <a:rPr lang="en-US" sz="2400" dirty="0">
                <a:effectLst/>
                <a:latin typeface="CMR12"/>
              </a:rPr>
              <a:t> </a:t>
            </a:r>
            <a:r>
              <a:rPr lang="en-US" sz="2400" dirty="0" err="1">
                <a:effectLst/>
                <a:latin typeface="CMR12"/>
              </a:rPr>
              <a:t>operacionais</a:t>
            </a:r>
            <a:r>
              <a:rPr lang="en-US" sz="2400" dirty="0">
                <a:effectLst/>
                <a:latin typeface="CMR12"/>
              </a:rPr>
              <a:t> do campo. 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6618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Introdução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11</a:t>
            </a:fld>
            <a:endParaRPr lang="en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B95BB-C0D3-719B-51E1-6CA3CE80120E}"/>
              </a:ext>
            </a:extLst>
          </p:cNvPr>
          <p:cNvSpPr txBox="1"/>
          <p:nvPr/>
        </p:nvSpPr>
        <p:spPr>
          <a:xfrm>
            <a:off x="407719" y="806689"/>
            <a:ext cx="11376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Geomecânica </a:t>
            </a:r>
            <a:r>
              <a:rPr lang="en-US" sz="2400" b="1" dirty="0" err="1"/>
              <a:t>em</a:t>
            </a:r>
            <a:r>
              <a:rPr lang="en-US" sz="2400" b="1" dirty="0"/>
              <a:t> </a:t>
            </a:r>
            <a:r>
              <a:rPr lang="en-US" sz="2400" b="1" dirty="0" err="1"/>
              <a:t>reservatórios</a:t>
            </a:r>
            <a:r>
              <a:rPr lang="en-US" sz="2400" b="1" dirty="0"/>
              <a:t> </a:t>
            </a:r>
            <a:r>
              <a:rPr lang="en-US" sz="2400" b="1" dirty="0" err="1"/>
              <a:t>não</a:t>
            </a:r>
            <a:r>
              <a:rPr lang="en-US" sz="2400" b="1" dirty="0"/>
              <a:t> </a:t>
            </a:r>
            <a:r>
              <a:rPr lang="en-US" sz="2400" b="1" dirty="0" err="1"/>
              <a:t>convencionais</a:t>
            </a:r>
            <a:r>
              <a:rPr lang="en-US" sz="2400" b="1" dirty="0"/>
              <a:t> (shale):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128FA-5DDE-ED9C-DE26-C7C857DCFF18}"/>
              </a:ext>
            </a:extLst>
          </p:cNvPr>
          <p:cNvSpPr txBox="1"/>
          <p:nvPr/>
        </p:nvSpPr>
        <p:spPr>
          <a:xfrm>
            <a:off x="407718" y="1558502"/>
            <a:ext cx="11376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effectLst/>
                <a:latin typeface="CMR12"/>
              </a:rPr>
              <a:t>A </a:t>
            </a:r>
            <a:r>
              <a:rPr lang="en-US" sz="2000" dirty="0" err="1">
                <a:effectLst/>
                <a:latin typeface="CMR12"/>
              </a:rPr>
              <a:t>partir</a:t>
            </a:r>
            <a:r>
              <a:rPr lang="en-US" sz="2000" dirty="0">
                <a:effectLst/>
                <a:latin typeface="CMR12"/>
              </a:rPr>
              <a:t> do </a:t>
            </a:r>
            <a:r>
              <a:rPr lang="en-US" sz="2000" dirty="0" err="1">
                <a:effectLst/>
                <a:latin typeface="CMR12"/>
              </a:rPr>
              <a:t>início</a:t>
            </a:r>
            <a:r>
              <a:rPr lang="en-US" sz="2000" dirty="0">
                <a:effectLst/>
                <a:latin typeface="CMR12"/>
              </a:rPr>
              <a:t> dos </a:t>
            </a:r>
            <a:r>
              <a:rPr lang="en-US" sz="2000" dirty="0" err="1">
                <a:effectLst/>
                <a:latin typeface="CMR12"/>
              </a:rPr>
              <a:t>anos</a:t>
            </a:r>
            <a:r>
              <a:rPr lang="en-US" sz="2000" dirty="0">
                <a:effectLst/>
                <a:latin typeface="CMR12"/>
              </a:rPr>
              <a:t> 2000, </a:t>
            </a:r>
            <a:r>
              <a:rPr lang="en-US" sz="2000" dirty="0" err="1">
                <a:effectLst/>
                <a:latin typeface="CMR12"/>
              </a:rPr>
              <a:t>uma</a:t>
            </a:r>
            <a:r>
              <a:rPr lang="en-US" sz="2000" dirty="0">
                <a:effectLst/>
                <a:latin typeface="CMR12"/>
              </a:rPr>
              <a:t> </a:t>
            </a:r>
            <a:r>
              <a:rPr lang="en-US" sz="2000" dirty="0" err="1">
                <a:effectLst/>
                <a:latin typeface="CMR12"/>
              </a:rPr>
              <a:t>expressiva</a:t>
            </a:r>
            <a:r>
              <a:rPr lang="en-US" sz="2000" dirty="0">
                <a:effectLst/>
                <a:latin typeface="CMR12"/>
              </a:rPr>
              <a:t> </a:t>
            </a:r>
            <a:r>
              <a:rPr lang="en-US" sz="2000" dirty="0" err="1">
                <a:effectLst/>
                <a:latin typeface="CMR12"/>
              </a:rPr>
              <a:t>quantidade</a:t>
            </a:r>
            <a:r>
              <a:rPr lang="en-US" sz="2000" dirty="0">
                <a:effectLst/>
                <a:latin typeface="CMR12"/>
              </a:rPr>
              <a:t> de </a:t>
            </a:r>
            <a:r>
              <a:rPr lang="en-US" sz="2000" dirty="0" err="1">
                <a:effectLst/>
                <a:latin typeface="CMR12"/>
              </a:rPr>
              <a:t>óleo</a:t>
            </a:r>
            <a:r>
              <a:rPr lang="en-US" sz="2000" dirty="0">
                <a:effectLst/>
                <a:latin typeface="CMR12"/>
              </a:rPr>
              <a:t> e </a:t>
            </a:r>
            <a:r>
              <a:rPr lang="en-US" sz="2000" dirty="0" err="1">
                <a:effectLst/>
                <a:latin typeface="CMR12"/>
              </a:rPr>
              <a:t>gás</a:t>
            </a:r>
            <a:r>
              <a:rPr lang="en-US" sz="2000" dirty="0">
                <a:effectLst/>
                <a:latin typeface="CMR12"/>
              </a:rPr>
              <a:t> </a:t>
            </a:r>
            <a:r>
              <a:rPr lang="en-US" sz="2000" dirty="0" err="1">
                <a:effectLst/>
                <a:latin typeface="CMR12"/>
              </a:rPr>
              <a:t>passou</a:t>
            </a:r>
            <a:r>
              <a:rPr lang="en-US" sz="2000" dirty="0">
                <a:effectLst/>
                <a:latin typeface="CMR12"/>
              </a:rPr>
              <a:t> a ser </a:t>
            </a:r>
            <a:r>
              <a:rPr lang="en-US" sz="2000" dirty="0" err="1">
                <a:effectLst/>
                <a:latin typeface="CMR12"/>
              </a:rPr>
              <a:t>explotada</a:t>
            </a:r>
            <a:r>
              <a:rPr lang="en-US" sz="2000" dirty="0">
                <a:effectLst/>
                <a:latin typeface="CMR12"/>
              </a:rPr>
              <a:t> de </a:t>
            </a:r>
            <a:r>
              <a:rPr lang="en-US" sz="2000" dirty="0" err="1">
                <a:effectLst/>
                <a:latin typeface="CMR12"/>
              </a:rPr>
              <a:t>rochas</a:t>
            </a:r>
            <a:r>
              <a:rPr lang="en-US" sz="2000" dirty="0">
                <a:effectLst/>
                <a:latin typeface="CMR12"/>
              </a:rPr>
              <a:t> com </a:t>
            </a:r>
            <a:r>
              <a:rPr lang="en-US" sz="2000" dirty="0" err="1">
                <a:effectLst/>
                <a:latin typeface="CMR12"/>
              </a:rPr>
              <a:t>baixíssima</a:t>
            </a:r>
            <a:r>
              <a:rPr lang="en-US" sz="2000" dirty="0">
                <a:effectLst/>
                <a:latin typeface="CMR12"/>
              </a:rPr>
              <a:t> </a:t>
            </a:r>
            <a:r>
              <a:rPr lang="en-US" sz="2000" dirty="0" err="1">
                <a:effectLst/>
                <a:latin typeface="CMR12"/>
              </a:rPr>
              <a:t>permeabilidade</a:t>
            </a:r>
            <a:r>
              <a:rPr lang="en-US" sz="2000" dirty="0">
                <a:effectLst/>
                <a:latin typeface="CMR12"/>
              </a:rPr>
              <a:t> (</a:t>
            </a:r>
            <a:r>
              <a:rPr lang="en-US" sz="2000" dirty="0">
                <a:effectLst/>
                <a:latin typeface="CMTI12"/>
              </a:rPr>
              <a:t>shale</a:t>
            </a:r>
            <a:r>
              <a:rPr lang="en-US" sz="2000" dirty="0">
                <a:effectLst/>
                <a:latin typeface="CMR12"/>
              </a:rPr>
              <a:t>), que </a:t>
            </a:r>
            <a:r>
              <a:rPr lang="en-US" sz="2000" dirty="0" err="1">
                <a:effectLst/>
                <a:latin typeface="CMR12"/>
              </a:rPr>
              <a:t>passaram</a:t>
            </a:r>
            <a:r>
              <a:rPr lang="en-US" sz="2000" dirty="0">
                <a:effectLst/>
                <a:latin typeface="CMR12"/>
              </a:rPr>
              <a:t> a ser </a:t>
            </a:r>
            <a:r>
              <a:rPr lang="en-US" sz="2000" dirty="0" err="1">
                <a:effectLst/>
                <a:latin typeface="CMR12"/>
              </a:rPr>
              <a:t>denominadas</a:t>
            </a:r>
            <a:r>
              <a:rPr lang="en-US" sz="2000" dirty="0">
                <a:effectLst/>
                <a:latin typeface="CMR12"/>
              </a:rPr>
              <a:t> </a:t>
            </a:r>
            <a:r>
              <a:rPr lang="en-US" sz="2000" dirty="0" err="1">
                <a:effectLst/>
                <a:latin typeface="CMSL12"/>
              </a:rPr>
              <a:t>reservatórios</a:t>
            </a:r>
            <a:r>
              <a:rPr lang="en-US" sz="2000" dirty="0">
                <a:effectLst/>
                <a:latin typeface="CMSL12"/>
              </a:rPr>
              <a:t> </a:t>
            </a:r>
            <a:r>
              <a:rPr lang="en-US" sz="2000" dirty="0" err="1">
                <a:effectLst/>
                <a:latin typeface="CMSL12"/>
              </a:rPr>
              <a:t>não</a:t>
            </a:r>
            <a:r>
              <a:rPr lang="en-US" sz="2000" dirty="0">
                <a:effectLst/>
                <a:latin typeface="CMSL12"/>
              </a:rPr>
              <a:t> </a:t>
            </a:r>
            <a:r>
              <a:rPr lang="en-US" sz="2000" dirty="0" err="1">
                <a:effectLst/>
                <a:latin typeface="CMSL12"/>
              </a:rPr>
              <a:t>convencionais</a:t>
            </a:r>
            <a:r>
              <a:rPr lang="en-US" sz="2000" dirty="0">
                <a:effectLst/>
                <a:latin typeface="CMR12"/>
              </a:rPr>
              <a:t>. </a:t>
            </a:r>
          </a:p>
        </p:txBody>
      </p:sp>
      <p:pic>
        <p:nvPicPr>
          <p:cNvPr id="4" name="Imagem 2">
            <a:extLst>
              <a:ext uri="{FF2B5EF4-FFF2-40B4-BE49-F238E27FC236}">
                <a16:creationId xmlns:a16="http://schemas.microsoft.com/office/drawing/2014/main" id="{97CAA958-47AE-26EC-68FD-1F1E462E6B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3553" y="2290227"/>
            <a:ext cx="10355283" cy="39157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FC0EF4-69D4-B549-5F0E-F5E4E96A6F73}"/>
              </a:ext>
            </a:extLst>
          </p:cNvPr>
          <p:cNvSpPr txBox="1"/>
          <p:nvPr/>
        </p:nvSpPr>
        <p:spPr>
          <a:xfrm>
            <a:off x="1817915" y="6110668"/>
            <a:ext cx="85561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CMTI12"/>
              </a:rPr>
              <a:t>Histórico</a:t>
            </a:r>
            <a:r>
              <a:rPr lang="en-US" sz="1800" dirty="0">
                <a:effectLst/>
                <a:latin typeface="CMTI12"/>
              </a:rPr>
              <a:t> e </a:t>
            </a:r>
            <a:r>
              <a:rPr lang="en-US" sz="1800" dirty="0" err="1">
                <a:effectLst/>
                <a:latin typeface="CMTI12"/>
              </a:rPr>
              <a:t>previs</a:t>
            </a:r>
            <a:r>
              <a:rPr lang="en-US" dirty="0" err="1">
                <a:latin typeface="CMTI12"/>
              </a:rPr>
              <a:t>ã</a:t>
            </a:r>
            <a:r>
              <a:rPr lang="en-US" sz="1800" dirty="0" err="1">
                <a:effectLst/>
                <a:latin typeface="CMTI12"/>
              </a:rPr>
              <a:t>o</a:t>
            </a:r>
            <a:r>
              <a:rPr lang="en-US" sz="1800" dirty="0">
                <a:effectLst/>
                <a:latin typeface="CMTI12"/>
              </a:rPr>
              <a:t> de </a:t>
            </a:r>
            <a:r>
              <a:rPr lang="en-US" sz="1800" dirty="0" err="1">
                <a:effectLst/>
                <a:latin typeface="CMTI12"/>
              </a:rPr>
              <a:t>produ</a:t>
            </a:r>
            <a:r>
              <a:rPr lang="en-US" dirty="0" err="1">
                <a:latin typeface="CMTI12"/>
              </a:rPr>
              <a:t>çã</a:t>
            </a:r>
            <a:r>
              <a:rPr lang="en-US" sz="1800" dirty="0" err="1">
                <a:effectLst/>
                <a:latin typeface="CMTI12"/>
              </a:rPr>
              <a:t>o</a:t>
            </a:r>
            <a:r>
              <a:rPr lang="en-US" sz="1800" dirty="0">
                <a:effectLst/>
                <a:latin typeface="CMTI12"/>
              </a:rPr>
              <a:t> de Shale-Oil e Shale-Gas - Fonte:(Global, Oil. Gas., 2020).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12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Introdução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12</a:t>
            </a:fld>
            <a:endParaRPr lang="en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0B95BB-C0D3-719B-51E1-6CA3CE80120E}"/>
              </a:ext>
            </a:extLst>
          </p:cNvPr>
          <p:cNvSpPr txBox="1"/>
          <p:nvPr/>
        </p:nvSpPr>
        <p:spPr>
          <a:xfrm>
            <a:off x="296883" y="810844"/>
            <a:ext cx="113765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Geomecânica </a:t>
            </a:r>
            <a:r>
              <a:rPr lang="en-US" sz="2400" b="1" dirty="0" err="1"/>
              <a:t>em</a:t>
            </a:r>
            <a:r>
              <a:rPr lang="en-US" sz="2400" b="1" dirty="0"/>
              <a:t> </a:t>
            </a:r>
            <a:r>
              <a:rPr lang="en-US" sz="2400" b="1" dirty="0" err="1"/>
              <a:t>reservatórios</a:t>
            </a:r>
            <a:r>
              <a:rPr lang="en-US" sz="2400" b="1" dirty="0"/>
              <a:t> </a:t>
            </a:r>
            <a:r>
              <a:rPr lang="en-US" sz="2400" b="1" dirty="0" err="1"/>
              <a:t>não</a:t>
            </a:r>
            <a:r>
              <a:rPr lang="en-US" sz="2400" b="1" dirty="0"/>
              <a:t> </a:t>
            </a:r>
            <a:r>
              <a:rPr lang="en-US" sz="2400" b="1" dirty="0" err="1"/>
              <a:t>convencionais</a:t>
            </a:r>
            <a:r>
              <a:rPr lang="en-US" sz="2400" b="1" dirty="0"/>
              <a:t> (shale):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D128FA-5DDE-ED9C-DE26-C7C857DCFF18}"/>
              </a:ext>
            </a:extLst>
          </p:cNvPr>
          <p:cNvSpPr txBox="1"/>
          <p:nvPr/>
        </p:nvSpPr>
        <p:spPr>
          <a:xfrm>
            <a:off x="518556" y="1605500"/>
            <a:ext cx="112657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produção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econômica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partir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desse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tipo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rocha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só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foi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vel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atrav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é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perfura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çã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poços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multi-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laterais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horizontais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submetidos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vários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gios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fraturamento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hidr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ulico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Agrupar 19">
            <a:extLst>
              <a:ext uri="{FF2B5EF4-FFF2-40B4-BE49-F238E27FC236}">
                <a16:creationId xmlns:a16="http://schemas.microsoft.com/office/drawing/2014/main" id="{9EEE98F6-7F17-743B-12F7-84F9C0F365F0}"/>
              </a:ext>
            </a:extLst>
          </p:cNvPr>
          <p:cNvGrpSpPr/>
          <p:nvPr/>
        </p:nvGrpSpPr>
        <p:grpSpPr>
          <a:xfrm>
            <a:off x="1716049" y="2592496"/>
            <a:ext cx="8529974" cy="3472588"/>
            <a:chOff x="383487" y="-339036"/>
            <a:chExt cx="11425025" cy="6973611"/>
          </a:xfrm>
        </p:grpSpPr>
        <p:pic>
          <p:nvPicPr>
            <p:cNvPr id="7" name="Imagem 5">
              <a:extLst>
                <a:ext uri="{FF2B5EF4-FFF2-40B4-BE49-F238E27FC236}">
                  <a16:creationId xmlns:a16="http://schemas.microsoft.com/office/drawing/2014/main" id="{DB570FD7-6CC7-565C-FB39-8222DF9D5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3487" y="-339036"/>
              <a:ext cx="11425025" cy="6858000"/>
            </a:xfrm>
            <a:prstGeom prst="rect">
              <a:avLst/>
            </a:prstGeom>
          </p:spPr>
        </p:pic>
        <p:sp>
          <p:nvSpPr>
            <p:cNvPr id="8" name="CaixaDeTexto 16">
              <a:extLst>
                <a:ext uri="{FF2B5EF4-FFF2-40B4-BE49-F238E27FC236}">
                  <a16:creationId xmlns:a16="http://schemas.microsoft.com/office/drawing/2014/main" id="{A74D60C4-5BDB-8840-C4FE-95D5D24DF9B3}"/>
                </a:ext>
              </a:extLst>
            </p:cNvPr>
            <p:cNvSpPr txBox="1"/>
            <p:nvPr/>
          </p:nvSpPr>
          <p:spPr>
            <a:xfrm>
              <a:off x="4094684" y="-243133"/>
              <a:ext cx="2481239" cy="12979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Poços multilaterais</a:t>
              </a:r>
            </a:p>
          </p:txBody>
        </p:sp>
        <p:sp>
          <p:nvSpPr>
            <p:cNvPr id="9" name="CaixaDeTexto 17">
              <a:extLst>
                <a:ext uri="{FF2B5EF4-FFF2-40B4-BE49-F238E27FC236}">
                  <a16:creationId xmlns:a16="http://schemas.microsoft.com/office/drawing/2014/main" id="{96F50777-1D9B-33E8-D02C-64603AD2F4C2}"/>
                </a:ext>
              </a:extLst>
            </p:cNvPr>
            <p:cNvSpPr txBox="1"/>
            <p:nvPr/>
          </p:nvSpPr>
          <p:spPr>
            <a:xfrm>
              <a:off x="2359748" y="5831079"/>
              <a:ext cx="4331283" cy="803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b="1" dirty="0"/>
                <a:t>Múltiplos  fraturamentos</a:t>
              </a:r>
            </a:p>
          </p:txBody>
        </p:sp>
        <p:sp>
          <p:nvSpPr>
            <p:cNvPr id="11" name="Chave Direita 18">
              <a:extLst>
                <a:ext uri="{FF2B5EF4-FFF2-40B4-BE49-F238E27FC236}">
                  <a16:creationId xmlns:a16="http://schemas.microsoft.com/office/drawing/2014/main" id="{4652660F-D9D8-2F65-8F0C-B32568355EEB}"/>
                </a:ext>
              </a:extLst>
            </p:cNvPr>
            <p:cNvSpPr/>
            <p:nvPr/>
          </p:nvSpPr>
          <p:spPr>
            <a:xfrm rot="5594596">
              <a:off x="5658659" y="806662"/>
              <a:ext cx="342011" cy="9409414"/>
            </a:xfrm>
            <a:prstGeom prst="rightBrace">
              <a:avLst>
                <a:gd name="adj1" fmla="val 48685"/>
                <a:gd name="adj2" fmla="val 52326"/>
              </a:avLst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 sz="2000"/>
            </a:p>
          </p:txBody>
        </p:sp>
      </p:grpSp>
    </p:spTree>
    <p:extLst>
      <p:ext uri="{BB962C8B-B14F-4D97-AF65-F5344CB8AC3E}">
        <p14:creationId xmlns:p14="http://schemas.microsoft.com/office/powerpoint/2010/main" val="23343291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13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4" y="822693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Tensão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F1B11-7CD5-8D9C-99AA-894CE68686BB}"/>
              </a:ext>
            </a:extLst>
          </p:cNvPr>
          <p:cNvSpPr txBox="1"/>
          <p:nvPr/>
        </p:nvSpPr>
        <p:spPr>
          <a:xfrm>
            <a:off x="1567936" y="1223755"/>
            <a:ext cx="6913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Relação entre uma força (</a:t>
            </a:r>
            <a:r>
              <a:rPr lang="pt-BR" i="1" dirty="0" err="1"/>
              <a:t>F</a:t>
            </a:r>
            <a:r>
              <a:rPr lang="pt-BR" dirty="0"/>
              <a:t>) e a área (</a:t>
            </a:r>
            <a:r>
              <a:rPr lang="pt-BR" i="1" dirty="0"/>
              <a:t>A</a:t>
            </a:r>
            <a:r>
              <a:rPr lang="pt-BR" dirty="0"/>
              <a:t>) perpendicular à sua direção.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26471C-E8F3-2651-488E-F3BB052E6342}"/>
              </a:ext>
            </a:extLst>
          </p:cNvPr>
          <p:cNvSpPr txBox="1"/>
          <p:nvPr/>
        </p:nvSpPr>
        <p:spPr>
          <a:xfrm>
            <a:off x="1567936" y="3122776"/>
            <a:ext cx="9126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effectLst/>
                <a:latin typeface="Google Sans"/>
              </a:rPr>
              <a:t>Tensão </a:t>
            </a:r>
            <a:r>
              <a:rPr lang="en-US" b="0" i="0" u="none" strike="noStrike" dirty="0" err="1">
                <a:effectLst/>
                <a:latin typeface="Google Sans"/>
              </a:rPr>
              <a:t>em</a:t>
            </a:r>
            <a:r>
              <a:rPr lang="en-US" b="0" i="0" u="none" strike="noStrike" dirty="0">
                <a:effectLst/>
                <a:latin typeface="Google Sans"/>
              </a:rPr>
              <a:t> </a:t>
            </a:r>
            <a:r>
              <a:rPr lang="en-US" dirty="0">
                <a:latin typeface="Google Sans"/>
              </a:rPr>
              <a:t>u</a:t>
            </a:r>
            <a:r>
              <a:rPr lang="en-US" b="0" i="0" u="none" strike="noStrike" dirty="0">
                <a:effectLst/>
                <a:latin typeface="Google Sans"/>
              </a:rPr>
              <a:t>m </a:t>
            </a:r>
            <a:r>
              <a:rPr lang="en-US" b="0" i="0" u="none" strike="noStrike" dirty="0" err="1">
                <a:effectLst/>
                <a:latin typeface="Google Sans"/>
              </a:rPr>
              <a:t>ponto</a:t>
            </a:r>
            <a:r>
              <a:rPr lang="en-US" b="0" i="0" u="none" strike="noStrike" dirty="0">
                <a:effectLst/>
                <a:latin typeface="Google Sans"/>
              </a:rPr>
              <a:t> </a:t>
            </a:r>
            <a:r>
              <a:rPr lang="en-US" b="0" i="0" u="none" strike="noStrike" dirty="0" err="1">
                <a:effectLst/>
                <a:latin typeface="Google Sans"/>
              </a:rPr>
              <a:t>é</a:t>
            </a:r>
            <a:r>
              <a:rPr lang="en-US" b="0" i="0" u="none" strike="noStrike" dirty="0">
                <a:effectLst/>
                <a:latin typeface="Google Sans"/>
              </a:rPr>
              <a:t> o valor </a:t>
            </a:r>
            <a:r>
              <a:rPr lang="en-US" b="0" i="0" u="none" strike="noStrike" dirty="0" err="1">
                <a:effectLst/>
                <a:latin typeface="Google Sans"/>
              </a:rPr>
              <a:t>limite</a:t>
            </a:r>
            <a:r>
              <a:rPr lang="en-US" b="0" i="0" u="none" strike="noStrike" dirty="0">
                <a:effectLst/>
                <a:latin typeface="Google Sans"/>
              </a:rPr>
              <a:t> da </a:t>
            </a:r>
            <a:r>
              <a:rPr lang="en-US" b="0" i="0" u="none" strike="noStrike" dirty="0" err="1">
                <a:effectLst/>
                <a:latin typeface="Google Sans"/>
              </a:rPr>
              <a:t>força</a:t>
            </a:r>
            <a:r>
              <a:rPr lang="en-US" b="0" i="0" u="none" strike="noStrike" dirty="0">
                <a:effectLst/>
                <a:latin typeface="Google Sans"/>
              </a:rPr>
              <a:t> </a:t>
            </a:r>
            <a:r>
              <a:rPr lang="en-US" b="0" i="0" u="none" strike="noStrike" dirty="0" err="1">
                <a:effectLst/>
                <a:latin typeface="Google Sans"/>
              </a:rPr>
              <a:t>por</a:t>
            </a:r>
            <a:r>
              <a:rPr lang="en-US" b="0" i="0" u="none" strike="noStrike" dirty="0">
                <a:effectLst/>
                <a:latin typeface="Google Sans"/>
              </a:rPr>
              <a:t> </a:t>
            </a:r>
            <a:r>
              <a:rPr lang="en-US" b="0" i="0" u="none" strike="noStrike" dirty="0" err="1">
                <a:effectLst/>
                <a:latin typeface="Google Sans"/>
              </a:rPr>
              <a:t>unidade</a:t>
            </a:r>
            <a:r>
              <a:rPr lang="en-US" b="0" i="0" u="none" strike="noStrike" dirty="0">
                <a:effectLst/>
                <a:latin typeface="Google Sans"/>
              </a:rPr>
              <a:t> de </a:t>
            </a:r>
            <a:r>
              <a:rPr lang="en-US" b="0" i="0" u="none" strike="noStrike" dirty="0" err="1">
                <a:effectLst/>
                <a:latin typeface="Google Sans"/>
              </a:rPr>
              <a:t>área</a:t>
            </a:r>
            <a:r>
              <a:rPr lang="en-US" b="0" i="0" u="none" strike="noStrike" dirty="0">
                <a:effectLst/>
                <a:latin typeface="Google Sans"/>
              </a:rPr>
              <a:t> </a:t>
            </a:r>
            <a:r>
              <a:rPr lang="en-US" b="0" i="0" u="none" strike="noStrike" dirty="0" err="1">
                <a:effectLst/>
                <a:latin typeface="Google Sans"/>
              </a:rPr>
              <a:t>quando</a:t>
            </a:r>
            <a:r>
              <a:rPr lang="en-US" b="0" i="0" u="none" strike="noStrike" dirty="0">
                <a:effectLst/>
                <a:latin typeface="Google Sans"/>
              </a:rPr>
              <a:t> a </a:t>
            </a:r>
            <a:r>
              <a:rPr lang="en-US" b="0" i="0" u="none" strike="noStrike" dirty="0" err="1">
                <a:effectLst/>
                <a:latin typeface="Google Sans"/>
              </a:rPr>
              <a:t>área</a:t>
            </a:r>
            <a:r>
              <a:rPr lang="en-US" b="0" i="0" u="none" strike="noStrike" dirty="0">
                <a:effectLst/>
                <a:latin typeface="Google Sans"/>
              </a:rPr>
              <a:t> </a:t>
            </a:r>
            <a:r>
              <a:rPr lang="en-US" b="0" i="0" u="none" strike="noStrike" dirty="0" err="1">
                <a:effectLst/>
                <a:latin typeface="Google Sans"/>
              </a:rPr>
              <a:t>tende</a:t>
            </a:r>
            <a:r>
              <a:rPr lang="en-US" b="0" i="0" u="none" strike="noStrike" dirty="0">
                <a:effectLst/>
                <a:latin typeface="Google Sans"/>
              </a:rPr>
              <a:t> a zero.</a:t>
            </a:r>
            <a:r>
              <a:rPr lang="pt-BR" dirty="0"/>
              <a:t>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8EC7A8EF-85BA-9D38-1DEA-C067E939D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936" y="1953505"/>
            <a:ext cx="1308100" cy="9525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1019C89-7321-F945-BFC5-F6E7847C7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946" y="4522953"/>
            <a:ext cx="2032000" cy="952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0DAB6F-4F04-298B-97AE-3158039F6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034" y="3525661"/>
            <a:ext cx="3120736" cy="261824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AC44B57-3D09-93BD-3622-15563B14DD27}"/>
              </a:ext>
            </a:extLst>
          </p:cNvPr>
          <p:cNvSpPr txBox="1"/>
          <p:nvPr/>
        </p:nvSpPr>
        <p:spPr>
          <a:xfrm>
            <a:off x="6338454" y="5992793"/>
            <a:ext cx="31207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MTI12"/>
              </a:rPr>
              <a:t>Tensão </a:t>
            </a:r>
            <a:r>
              <a:rPr lang="en-US" sz="1800" dirty="0" err="1">
                <a:effectLst/>
                <a:latin typeface="CMTI12"/>
              </a:rPr>
              <a:t>definida</a:t>
            </a:r>
            <a:r>
              <a:rPr lang="en-US" sz="1800" dirty="0">
                <a:effectLst/>
                <a:latin typeface="CMTI12"/>
              </a:rPr>
              <a:t> </a:t>
            </a:r>
            <a:r>
              <a:rPr lang="en-US" sz="1800" dirty="0" err="1">
                <a:effectLst/>
                <a:latin typeface="CMTI12"/>
              </a:rPr>
              <a:t>em</a:t>
            </a:r>
            <a:r>
              <a:rPr lang="en-US" sz="1800" dirty="0">
                <a:effectLst/>
                <a:latin typeface="CMTI12"/>
              </a:rPr>
              <a:t> um </a:t>
            </a:r>
            <a:r>
              <a:rPr lang="en-US" sz="1800" dirty="0" err="1">
                <a:effectLst/>
                <a:latin typeface="CMTI12"/>
              </a:rPr>
              <a:t>ponto</a:t>
            </a:r>
            <a:r>
              <a:rPr lang="en-US" sz="1800" dirty="0">
                <a:effectLst/>
                <a:latin typeface="CMTI12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2023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14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351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Componentes da Tensão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F1B11-7CD5-8D9C-99AA-894CE68686BB}"/>
              </a:ext>
            </a:extLst>
          </p:cNvPr>
          <p:cNvSpPr txBox="1"/>
          <p:nvPr/>
        </p:nvSpPr>
        <p:spPr>
          <a:xfrm>
            <a:off x="1748121" y="1391330"/>
            <a:ext cx="6913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Quando a força não é perpendicular a área, teremos:</a:t>
            </a:r>
          </a:p>
          <a:p>
            <a:endParaRPr lang="pt-BR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8EDF6E-1356-6D37-15B9-987D7364F0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087" r="22178"/>
          <a:stretch/>
        </p:blipFill>
        <p:spPr>
          <a:xfrm>
            <a:off x="360380" y="1862345"/>
            <a:ext cx="2775482" cy="3771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713A752-6386-8EC6-30CD-D570EC720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5728" y="1948034"/>
            <a:ext cx="1320800" cy="1193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C55F4B-71D4-7E35-852A-E3E9F582E4D5}"/>
              </a:ext>
            </a:extLst>
          </p:cNvPr>
          <p:cNvSpPr txBox="1"/>
          <p:nvPr/>
        </p:nvSpPr>
        <p:spPr>
          <a:xfrm>
            <a:off x="8007927" y="2457411"/>
            <a:ext cx="270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Componente Normal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97D62-B505-7D2B-9A6A-AD913F6C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238" y="3898900"/>
            <a:ext cx="1320800" cy="1193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3EC287-EC1A-2DFC-C670-CFD188254D9B}"/>
              </a:ext>
            </a:extLst>
          </p:cNvPr>
          <p:cNvSpPr txBox="1"/>
          <p:nvPr/>
        </p:nvSpPr>
        <p:spPr>
          <a:xfrm>
            <a:off x="7966363" y="4313920"/>
            <a:ext cx="2705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Componente Cisalhante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A60296-20B7-4083-2503-EEEDC58059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9429" y="2642077"/>
            <a:ext cx="1930400" cy="287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686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15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35131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Componentes da Tensão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4F1B11-7CD5-8D9C-99AA-894CE68686BB}"/>
              </a:ext>
            </a:extLst>
          </p:cNvPr>
          <p:cNvSpPr txBox="1"/>
          <p:nvPr/>
        </p:nvSpPr>
        <p:spPr>
          <a:xfrm>
            <a:off x="1748121" y="1391330"/>
            <a:ext cx="691341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Decomposição em três dimensões:</a:t>
            </a:r>
          </a:p>
          <a:p>
            <a:endParaRPr lang="pt-BR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242A727-D0B1-BDCB-785E-1A8FF48C6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643" y="1934191"/>
            <a:ext cx="5844785" cy="444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14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16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Tensão – Convenção de sinais (Mecânica das Rochas)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0014BB-5AFC-4859-F4ED-A3F6B0F67D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6800" y="2222500"/>
            <a:ext cx="4978400" cy="241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9874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17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Tensão – Equações diferenciais do equilíbrio</a:t>
            </a:r>
          </a:p>
        </p:txBody>
      </p:sp>
      <p:pic>
        <p:nvPicPr>
          <p:cNvPr id="1026" name="Picture 2" descr="page32image74312464">
            <a:extLst>
              <a:ext uri="{FF2B5EF4-FFF2-40B4-BE49-F238E27FC236}">
                <a16:creationId xmlns:a16="http://schemas.microsoft.com/office/drawing/2014/main" id="{E03D3C75-1AEE-E5AD-07EB-88E0894C79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77" y="1367695"/>
            <a:ext cx="4173131" cy="412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4466FF4-7E56-ABD7-58C2-AB456D0FD653}"/>
              </a:ext>
            </a:extLst>
          </p:cNvPr>
          <p:cNvSpPr txBox="1"/>
          <p:nvPr/>
        </p:nvSpPr>
        <p:spPr>
          <a:xfrm>
            <a:off x="995236" y="5305638"/>
            <a:ext cx="30601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Tensões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nas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faces de um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cubo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14FD8F-2A3A-09D0-0840-11BB45BFF707}"/>
              </a:ext>
            </a:extLst>
          </p:cNvPr>
          <p:cNvSpPr txBox="1"/>
          <p:nvPr/>
        </p:nvSpPr>
        <p:spPr>
          <a:xfrm>
            <a:off x="5808388" y="5305638"/>
            <a:ext cx="6137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Tensões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um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corte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perpendicular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eixo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pt-B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4E302F3-61C3-A69E-690B-989EAAD29FC7}"/>
              </a:ext>
            </a:extLst>
          </p:cNvPr>
          <p:cNvGrpSpPr/>
          <p:nvPr/>
        </p:nvGrpSpPr>
        <p:grpSpPr>
          <a:xfrm>
            <a:off x="6418821" y="1451431"/>
            <a:ext cx="4777943" cy="3854207"/>
            <a:chOff x="6418821" y="1451431"/>
            <a:chExt cx="4777943" cy="385420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1D58A12-D6BE-3541-B673-A4DF5B7BE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18821" y="1451431"/>
              <a:ext cx="4777943" cy="385420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3786705-D505-DF53-EFC6-DA2B76D0CAEC}"/>
                </a:ext>
              </a:extLst>
            </p:cNvPr>
            <p:cNvSpPr txBox="1"/>
            <p:nvPr/>
          </p:nvSpPr>
          <p:spPr>
            <a:xfrm>
              <a:off x="7401827" y="4032986"/>
              <a:ext cx="29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i="1" dirty="0" err="1"/>
                <a:t>z</a:t>
              </a:r>
              <a:endParaRPr lang="pt-BR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255409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18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Tensão – Equações diferenciais do equilíbrio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D58A12-D6BE-3541-B673-A4DF5B7B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0" y="1851713"/>
            <a:ext cx="4777943" cy="38542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1F337D-1C89-63FB-C5DC-A12451281CD9}"/>
              </a:ext>
            </a:extLst>
          </p:cNvPr>
          <p:cNvSpPr txBox="1"/>
          <p:nvPr/>
        </p:nvSpPr>
        <p:spPr>
          <a:xfrm>
            <a:off x="5169144" y="1347023"/>
            <a:ext cx="654090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effectLst/>
              </a:rPr>
              <a:t>Considerando</a:t>
            </a:r>
            <a:r>
              <a:rPr lang="en-US" sz="2000" dirty="0">
                <a:solidFill>
                  <a:srgbClr val="000000"/>
                </a:solidFill>
                <a:effectLst/>
              </a:rPr>
              <a:t> as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forças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normais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direção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do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eixo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>
                <a:solidFill>
                  <a:srgbClr val="008000"/>
                </a:solidFill>
                <a:effectLst/>
              </a:rPr>
              <a:t>x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temos</a:t>
            </a:r>
            <a:r>
              <a:rPr lang="en-US" sz="2000" dirty="0">
                <a:solidFill>
                  <a:srgbClr val="000000"/>
                </a:solidFill>
                <a:effectLst/>
              </a:rPr>
              <a:t>:</a:t>
            </a:r>
            <a:endParaRPr lang="pt-BR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209FA2-17DE-8E63-E2C4-84B2D8EC3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1359" y="1809798"/>
            <a:ext cx="3467100" cy="10541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BBF532-A65C-2E50-F55D-31C8003285ED}"/>
              </a:ext>
            </a:extLst>
          </p:cNvPr>
          <p:cNvSpPr txBox="1"/>
          <p:nvPr/>
        </p:nvSpPr>
        <p:spPr>
          <a:xfrm>
            <a:off x="5640356" y="2863898"/>
            <a:ext cx="55984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</a:rPr>
              <a:t>as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forças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cisalhantes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direção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>
                <a:solidFill>
                  <a:srgbClr val="008000"/>
                </a:solidFill>
                <a:effectLst/>
              </a:rPr>
              <a:t>x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:</a:t>
            </a:r>
            <a:endParaRPr lang="pt-BR" sz="200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AD9B304-0BDC-56D6-FBFC-AA01A27AB3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359" y="3406957"/>
            <a:ext cx="3467100" cy="1054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6B2E4EE-1209-6FBA-8A76-F3404B575EEC}"/>
              </a:ext>
            </a:extLst>
          </p:cNvPr>
          <p:cNvSpPr txBox="1"/>
          <p:nvPr/>
        </p:nvSpPr>
        <p:spPr>
          <a:xfrm>
            <a:off x="5677303" y="4419340"/>
            <a:ext cx="543404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</a:rPr>
              <a:t>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força</a:t>
            </a:r>
            <a:r>
              <a:rPr lang="en-US" sz="2000" dirty="0">
                <a:solidFill>
                  <a:srgbClr val="000000"/>
                </a:solidFill>
                <a:effectLst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corpo</a:t>
            </a:r>
            <a:r>
              <a:rPr lang="en-US" sz="2000" dirty="0">
                <a:solidFill>
                  <a:srgbClr val="000000"/>
                </a:solidFill>
                <a:effectLst/>
              </a:rPr>
              <a:t> que atua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direção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>
                <a:solidFill>
                  <a:srgbClr val="008000"/>
                </a:solidFill>
                <a:effectLst/>
              </a:rPr>
              <a:t>x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é</a:t>
            </a:r>
            <a:r>
              <a:rPr lang="en-US" sz="2000" dirty="0">
                <a:solidFill>
                  <a:srgbClr val="000000"/>
                </a:solidFill>
                <a:effectLst/>
              </a:rPr>
              <a:t> dada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sz="2000" dirty="0">
                <a:solidFill>
                  <a:srgbClr val="000000"/>
                </a:solidFill>
                <a:effectLst/>
              </a:rPr>
              <a:t>:</a:t>
            </a:r>
            <a:endParaRPr lang="pt-BR" sz="2000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D3230A8A-F97F-8BD3-9DF4-C86A8CD4EE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8809" y="4886824"/>
            <a:ext cx="1092200" cy="4953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36CC19F-AB1F-80B4-DF6D-C149926A4E7D}"/>
              </a:ext>
            </a:extLst>
          </p:cNvPr>
          <p:cNvSpPr txBox="1"/>
          <p:nvPr/>
        </p:nvSpPr>
        <p:spPr>
          <a:xfrm>
            <a:off x="3185553" y="5305810"/>
            <a:ext cx="90064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solidFill>
                  <a:srgbClr val="000000"/>
                </a:solidFill>
                <a:effectLst/>
              </a:rPr>
              <a:t>Somando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as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forças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atuantes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direção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do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eixo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>
                <a:solidFill>
                  <a:srgbClr val="008000"/>
                </a:solidFill>
                <a:effectLst/>
              </a:rPr>
              <a:t>x</a:t>
            </a:r>
            <a:r>
              <a:rPr lang="en-US" sz="2000" dirty="0">
                <a:solidFill>
                  <a:srgbClr val="000000"/>
                </a:solidFill>
                <a:effectLst/>
              </a:rPr>
              <a:t> 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dividindo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8000"/>
                </a:solidFill>
                <a:effectLst/>
              </a:rPr>
              <a:t>dxdy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teremos</a:t>
            </a:r>
            <a:r>
              <a:rPr lang="en-US" sz="2000" dirty="0">
                <a:solidFill>
                  <a:srgbClr val="000000"/>
                </a:solidFill>
                <a:effectLst/>
              </a:rPr>
              <a:t>:</a:t>
            </a:r>
            <a:endParaRPr lang="pt-BR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64A5F53-3647-EB2C-AFED-A95270F410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9074" y="5622475"/>
            <a:ext cx="2730500" cy="8001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EABD0FD-236C-6C43-51E7-0546FE5FB7FA}"/>
              </a:ext>
            </a:extLst>
          </p:cNvPr>
          <p:cNvSpPr txBox="1"/>
          <p:nvPr/>
        </p:nvSpPr>
        <p:spPr>
          <a:xfrm>
            <a:off x="1261285" y="4461057"/>
            <a:ext cx="2887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err="1"/>
              <a:t>z</a:t>
            </a:r>
            <a:endParaRPr lang="pt-BR" sz="1600" i="1" dirty="0"/>
          </a:p>
        </p:txBody>
      </p:sp>
    </p:spTree>
    <p:extLst>
      <p:ext uri="{BB962C8B-B14F-4D97-AF65-F5344CB8AC3E}">
        <p14:creationId xmlns:p14="http://schemas.microsoft.com/office/powerpoint/2010/main" val="58629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8" grpId="0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19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Tensão – Equações diferenciais do equilíbrio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1D58A12-D6BE-3541-B673-A4DF5B7BE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050" y="1851713"/>
            <a:ext cx="4777943" cy="38542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916FB2A-9A50-CDE0-6AC2-062CAF95B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1638" y="1347856"/>
            <a:ext cx="9150362" cy="8367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19B455A-3BBD-367C-429D-78B4E25049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036" y="3034145"/>
            <a:ext cx="4018439" cy="21861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3C655ED-3A23-44AD-1055-0A892D97AECC}"/>
              </a:ext>
            </a:extLst>
          </p:cNvPr>
          <p:cNvSpPr txBox="1"/>
          <p:nvPr/>
        </p:nvSpPr>
        <p:spPr>
          <a:xfrm>
            <a:off x="1251660" y="4437247"/>
            <a:ext cx="2983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i="1" dirty="0" err="1"/>
              <a:t>z</a:t>
            </a:r>
            <a:endParaRPr lang="pt-BR" sz="1600" i="1" dirty="0"/>
          </a:p>
        </p:txBody>
      </p:sp>
    </p:spTree>
    <p:extLst>
      <p:ext uri="{BB962C8B-B14F-4D97-AF65-F5344CB8AC3E}">
        <p14:creationId xmlns:p14="http://schemas.microsoft.com/office/powerpoint/2010/main" val="108919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A979509-B8A4-188A-52D3-20C31A8007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3900" y="76200"/>
            <a:ext cx="3962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BR" sz="4000">
                <a:latin typeface="+mj-lt"/>
                <a:ea typeface="+mj-ea"/>
                <a:cs typeface="+mj-cs"/>
              </a:rPr>
              <a:t>Estrutura do curso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92D6F-9D77-6820-0401-6D134798AD6F}"/>
              </a:ext>
            </a:extLst>
          </p:cNvPr>
          <p:cNvSpPr txBox="1"/>
          <p:nvPr/>
        </p:nvSpPr>
        <p:spPr>
          <a:xfrm>
            <a:off x="723900" y="1098362"/>
            <a:ext cx="11030674" cy="51229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pt-PT" sz="2000" kern="100" dirty="0">
                <a:solidFill>
                  <a:schemeClr val="tx1"/>
                </a:solidFill>
                <a:effectLst/>
              </a:rPr>
              <a:t>Ministrado em paralelo com a disciplina de Modelagem </a:t>
            </a:r>
            <a:r>
              <a:rPr lang="pt-PT" sz="2000" kern="100" dirty="0" err="1">
                <a:solidFill>
                  <a:schemeClr val="tx1"/>
                </a:solidFill>
                <a:effectLst/>
              </a:rPr>
              <a:t>Hidrogeoquímica</a:t>
            </a:r>
            <a:r>
              <a:rPr lang="pt-PT" sz="2000" kern="100" dirty="0">
                <a:solidFill>
                  <a:schemeClr val="tx1"/>
                </a:solidFill>
                <a:effectLst/>
              </a:rPr>
              <a:t>;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pt-PT" sz="2000" b="1" kern="100" dirty="0"/>
              <a:t>Público alvo</a:t>
            </a:r>
            <a:r>
              <a:rPr lang="pt-PT" sz="2000" kern="100" dirty="0"/>
              <a:t>: Dirigido para um público com conhecimento básico/intermediário na área;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pt-PT" sz="2000" b="1" kern="100" dirty="0">
                <a:solidFill>
                  <a:schemeClr val="tx1"/>
                </a:solidFill>
                <a:effectLst/>
              </a:rPr>
              <a:t>Objetivo</a:t>
            </a:r>
            <a:r>
              <a:rPr lang="pt-PT" sz="2000" kern="100" dirty="0">
                <a:solidFill>
                  <a:schemeClr val="tx1"/>
                </a:solidFill>
                <a:effectLst/>
              </a:rPr>
              <a:t>: Equalizar conhecimentos de geomecânica fazendo associação com os assuntos de </a:t>
            </a:r>
            <a:r>
              <a:rPr lang="pt-PT" sz="2000" kern="100" dirty="0" err="1">
                <a:solidFill>
                  <a:schemeClr val="tx1"/>
                </a:solidFill>
                <a:effectLst/>
              </a:rPr>
              <a:t>hidrogeoquímica</a:t>
            </a:r>
            <a:r>
              <a:rPr lang="pt-PT" sz="2000" kern="100" dirty="0">
                <a:solidFill>
                  <a:schemeClr val="tx1"/>
                </a:solidFill>
                <a:effectLst/>
              </a:rPr>
              <a:t> (CCS/CCUS);</a:t>
            </a:r>
          </a:p>
          <a:p>
            <a:pPr marL="342900" lvl="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pt-PT" sz="2000" b="1" kern="100" dirty="0"/>
              <a:t>Habilidades a serem desenvolvidas</a:t>
            </a:r>
            <a:r>
              <a:rPr lang="pt-PT" sz="2000" kern="100" dirty="0"/>
              <a:t>: Ao final os alunos deverão estar familiarizados com os tópicos do conteúdo do curso e deverão saber o que é necessário para elaborar um modelo numérico e quais informações podem ser obtidas da simulação fluxo-geomecânica;</a:t>
            </a:r>
            <a:endParaRPr lang="pt-PT" sz="2000" kern="100" dirty="0">
              <a:solidFill>
                <a:schemeClr val="tx1"/>
              </a:solidFill>
              <a:effectLst/>
            </a:endParaRPr>
          </a:p>
          <a:p>
            <a:pPr marL="34290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pt-PT" sz="2000" b="1" kern="100" dirty="0"/>
              <a:t>Metodologia</a:t>
            </a:r>
            <a:r>
              <a:rPr lang="pt-PT" sz="2000" kern="100" dirty="0">
                <a:solidFill>
                  <a:schemeClr val="tx1"/>
                </a:solidFill>
                <a:effectLst/>
              </a:rPr>
              <a:t>: </a:t>
            </a:r>
            <a:r>
              <a:rPr lang="pt-PT" sz="2000" kern="100" dirty="0"/>
              <a:t>Aulas </a:t>
            </a:r>
            <a:r>
              <a:rPr lang="en-US" sz="2000" kern="100" dirty="0" err="1"/>
              <a:t>expositivas</a:t>
            </a:r>
            <a:r>
              <a:rPr lang="en-US" sz="2000" kern="100" dirty="0"/>
              <a:t> </a:t>
            </a:r>
            <a:r>
              <a:rPr lang="en-US" sz="2000" kern="100" dirty="0" err="1"/>
              <a:t>remotas</a:t>
            </a:r>
            <a:r>
              <a:rPr lang="en-US" sz="2000" kern="100" dirty="0"/>
              <a:t> e </a:t>
            </a:r>
            <a:r>
              <a:rPr lang="en-US" sz="2000" kern="100" dirty="0" err="1"/>
              <a:t>presenciais</a:t>
            </a:r>
            <a:r>
              <a:rPr lang="en-US" sz="2000" b="0" i="0" u="none" strike="noStrike" dirty="0">
                <a:solidFill>
                  <a:srgbClr val="404040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pt-PT" sz="2000" kern="100" dirty="0">
                <a:solidFill>
                  <a:schemeClr val="tx1"/>
                </a:solidFill>
                <a:effectLst/>
              </a:rPr>
              <a:t>(on-line nas quartas-feiras de 14:00 às 16:00h);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pt-PT" sz="2000" b="1" kern="100" dirty="0"/>
              <a:t>Avaliação</a:t>
            </a:r>
            <a:r>
              <a:rPr lang="pt-PT" sz="2000" kern="100" dirty="0"/>
              <a:t>: Participação nas aulas e apresentação de exercícios de fixação/trabalhos;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pt-PT" sz="2000" b="1" kern="100" dirty="0">
                <a:solidFill>
                  <a:schemeClr val="tx1"/>
                </a:solidFill>
                <a:effectLst/>
              </a:rPr>
              <a:t>Conteúdo programático</a:t>
            </a:r>
            <a:r>
              <a:rPr lang="pt-PT" sz="2000" kern="100" dirty="0">
                <a:solidFill>
                  <a:schemeClr val="tx1"/>
                </a:solidFill>
                <a:effectLst/>
              </a:rPr>
              <a:t>: A seguir;</a:t>
            </a:r>
          </a:p>
          <a:p>
            <a:pPr marL="342900" indent="-342900">
              <a:lnSpc>
                <a:spcPct val="150000"/>
              </a:lnSpc>
              <a:buFont typeface="Symbol" pitchFamily="2" charset="2"/>
              <a:buChar char=""/>
            </a:pPr>
            <a:r>
              <a:rPr lang="pt-PT" sz="2000" b="1" kern="100" dirty="0"/>
              <a:t>Referências/Bibliografia</a:t>
            </a:r>
            <a:r>
              <a:rPr lang="pt-PT" sz="2000" kern="100" dirty="0"/>
              <a:t>: A seguir.</a:t>
            </a:r>
            <a:endParaRPr lang="pt-PT" sz="2000" kern="1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E556B8-3673-B9A2-78C6-B87812D48BC5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25" name="Date Placeholder 24">
            <a:extLst>
              <a:ext uri="{FF2B5EF4-FFF2-40B4-BE49-F238E27FC236}">
                <a16:creationId xmlns:a16="http://schemas.microsoft.com/office/drawing/2014/main" id="{5E569443-E334-AECC-781C-4807FB6E3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A40C6D5-C0B3-6CF7-1FEC-532618DE5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481E61-EC72-F743-B030-111397B7D0A6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3404521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6CB96851-CCA9-A1DA-F649-A833593142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462"/>
          <a:stretch/>
        </p:blipFill>
        <p:spPr>
          <a:xfrm>
            <a:off x="4300239" y="3401755"/>
            <a:ext cx="7772400" cy="812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20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Tensão – Equações de momento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5FF388-B4D9-75EA-4A56-1ABD4128B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5563"/>
            <a:ext cx="4300239" cy="40264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DB9A70-01F7-7154-71DB-F79EA33DAC8B}"/>
              </a:ext>
            </a:extLst>
          </p:cNvPr>
          <p:cNvSpPr txBox="1"/>
          <p:nvPr/>
        </p:nvSpPr>
        <p:spPr>
          <a:xfrm>
            <a:off x="3131128" y="1266034"/>
            <a:ext cx="88824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Considerando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novamente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seção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sólido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plano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 – y,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sabendo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 o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mesmo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está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repouso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utilizando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equação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equilíbrio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momento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relação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ponto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podemos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demonstrar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que as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tensões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cisalhantes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 </a:t>
            </a:r>
            <a:r>
              <a:rPr lang="en-US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cancelam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pt-BR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24C5FBF-FDD1-ACE1-8CF6-C95DD48D91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47" t="6282" b="45658"/>
          <a:stretch/>
        </p:blipFill>
        <p:spPr>
          <a:xfrm>
            <a:off x="5620501" y="2269990"/>
            <a:ext cx="6393056" cy="11647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4690933-8BAD-0F91-10C8-9656064126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722" y="4181574"/>
            <a:ext cx="5321300" cy="8128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8D6E0B5F-587F-A6EF-41BC-5482664B56C4}"/>
              </a:ext>
            </a:extLst>
          </p:cNvPr>
          <p:cNvGrpSpPr/>
          <p:nvPr/>
        </p:nvGrpSpPr>
        <p:grpSpPr>
          <a:xfrm>
            <a:off x="3325581" y="5073313"/>
            <a:ext cx="8024091" cy="854235"/>
            <a:chOff x="3297872" y="5202846"/>
            <a:chExt cx="8024091" cy="854235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2009E30E-C3B0-D668-1BA5-34AA785475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65543"/>
            <a:stretch/>
          </p:blipFill>
          <p:spPr>
            <a:xfrm>
              <a:off x="3574963" y="5202846"/>
              <a:ext cx="7747000" cy="40696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00A42FC-FD59-A644-41A4-31B321373E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439" t="61550" r="439"/>
            <a:stretch/>
          </p:blipFill>
          <p:spPr>
            <a:xfrm>
              <a:off x="3297872" y="5602948"/>
              <a:ext cx="7747000" cy="4541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2347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 - Estado de Tensão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21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Tensão – Estado de Tensões</a:t>
            </a:r>
          </a:p>
        </p:txBody>
      </p:sp>
      <p:pic>
        <p:nvPicPr>
          <p:cNvPr id="5" name="Picture 2" descr="page32image74312464">
            <a:extLst>
              <a:ext uri="{FF2B5EF4-FFF2-40B4-BE49-F238E27FC236}">
                <a16:creationId xmlns:a16="http://schemas.microsoft.com/office/drawing/2014/main" id="{99F3106F-D51F-571D-4D3C-FC8B2D5A3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223" y="2180495"/>
            <a:ext cx="4173131" cy="4122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86C018F-E362-FD6E-C68C-AF7E83946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113" y="3429000"/>
            <a:ext cx="2984500" cy="162560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DB094FB-E598-21DA-DA58-091370325FD9}"/>
              </a:ext>
            </a:extLst>
          </p:cNvPr>
          <p:cNvGrpSpPr/>
          <p:nvPr/>
        </p:nvGrpSpPr>
        <p:grpSpPr>
          <a:xfrm>
            <a:off x="1801091" y="1284358"/>
            <a:ext cx="9810357" cy="1051161"/>
            <a:chOff x="890897" y="1293099"/>
            <a:chExt cx="10720551" cy="1042420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B18BD85E-C0D8-28C8-DB5B-94F5235D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0897" y="1293099"/>
              <a:ext cx="10720551" cy="104242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7909DC0-31A5-02AC-B1DF-8DB8F5468C59}"/>
                </a:ext>
              </a:extLst>
            </p:cNvPr>
            <p:cNvSpPr/>
            <p:nvPr/>
          </p:nvSpPr>
          <p:spPr>
            <a:xfrm>
              <a:off x="8880764" y="1835469"/>
              <a:ext cx="2673927" cy="4407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BFBB6D74-15E8-2313-9424-8C85A511A004}"/>
              </a:ext>
            </a:extLst>
          </p:cNvPr>
          <p:cNvSpPr txBox="1"/>
          <p:nvPr/>
        </p:nvSpPr>
        <p:spPr>
          <a:xfrm>
            <a:off x="9621078" y="3959243"/>
            <a:ext cx="1261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>
                <a:hlinkClick r:id="rId5" action="ppaction://hlinksldjump"/>
              </a:rPr>
              <a:t>Tensor</a:t>
            </a:r>
            <a:endParaRPr lang="pt-BR" sz="2000" b="1" dirty="0"/>
          </a:p>
        </p:txBody>
      </p:sp>
    </p:spTree>
    <p:extLst>
      <p:ext uri="{BB962C8B-B14F-4D97-AF65-F5344CB8AC3E}">
        <p14:creationId xmlns:p14="http://schemas.microsoft.com/office/powerpoint/2010/main" val="937163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22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Deformação - Considerações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5554E7-6EF6-9EC4-93A5-F58FFFC756F5}"/>
              </a:ext>
            </a:extLst>
          </p:cNvPr>
          <p:cNvSpPr txBox="1"/>
          <p:nvPr/>
        </p:nvSpPr>
        <p:spPr>
          <a:xfrm>
            <a:off x="377701" y="1367682"/>
            <a:ext cx="114365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0000"/>
                </a:solidFill>
                <a:effectLst/>
              </a:rPr>
              <a:t>Se as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posições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relativas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das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partículas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de um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corpo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forem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alteradas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dizemos</a:t>
            </a:r>
            <a:r>
              <a:rPr lang="en-US" sz="2000" dirty="0">
                <a:solidFill>
                  <a:srgbClr val="000000"/>
                </a:solidFill>
                <a:effectLst/>
              </a:rPr>
              <a:t> que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ele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sofreu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deformação</a:t>
            </a:r>
            <a:r>
              <a:rPr lang="en-US" sz="2000" dirty="0">
                <a:solidFill>
                  <a:srgbClr val="000000"/>
                </a:solidFill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sz="2000" dirty="0">
                <a:solidFill>
                  <a:srgbClr val="000000"/>
                </a:solidFill>
                <a:effectLst/>
              </a:rPr>
              <a:t> um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corpo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está</a:t>
            </a:r>
            <a:r>
              <a:rPr lang="en-US" sz="2000" dirty="0">
                <a:solidFill>
                  <a:srgbClr val="000000"/>
                </a:solidFill>
                <a:effectLst/>
              </a:rPr>
              <a:t> sob 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de um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carregamento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ele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poderá</a:t>
            </a:r>
            <a:r>
              <a:rPr lang="en-US" sz="2000" dirty="0">
                <a:solidFill>
                  <a:srgbClr val="000000"/>
                </a:solidFill>
                <a:effectLst/>
              </a:rPr>
              <a:t> se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deslocar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rotacionar</a:t>
            </a:r>
            <a:r>
              <a:rPr lang="en-US" sz="2000" dirty="0">
                <a:solidFill>
                  <a:srgbClr val="000000"/>
                </a:solidFill>
                <a:effectLst/>
              </a:rPr>
              <a:t> e/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2000" dirty="0">
                <a:solidFill>
                  <a:srgbClr val="000000"/>
                </a:solidFill>
                <a:effectLst/>
              </a:rPr>
              <a:t> se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deformar</a:t>
            </a:r>
            <a:r>
              <a:rPr lang="en-US" sz="2000" dirty="0">
                <a:solidFill>
                  <a:srgbClr val="000000"/>
                </a:solidFill>
                <a:effectLst/>
              </a:rPr>
              <a:t>.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Ocorrendo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algumas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(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todas</a:t>
            </a:r>
            <a:r>
              <a:rPr lang="en-US" sz="2000" dirty="0">
                <a:solidFill>
                  <a:srgbClr val="000000"/>
                </a:solidFill>
                <a:effectLst/>
              </a:rPr>
              <a:t>)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partículas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do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corpo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ocuparão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outra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posição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no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espaço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após</a:t>
            </a:r>
            <a:r>
              <a:rPr lang="en-US" sz="2000" dirty="0">
                <a:solidFill>
                  <a:srgbClr val="000000"/>
                </a:solidFill>
                <a:effectLst/>
              </a:rPr>
              <a:t> 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dos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esforços</a:t>
            </a:r>
            <a:r>
              <a:rPr lang="en-US" sz="2000" dirty="0">
                <a:solidFill>
                  <a:srgbClr val="000000"/>
                </a:solidFill>
                <a:effectLst/>
              </a:rPr>
              <a:t>.</a:t>
            </a:r>
            <a:endParaRPr lang="pt-BR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1285EC-3AAB-6B2C-CC67-8043DB3A87B3}"/>
              </a:ext>
            </a:extLst>
          </p:cNvPr>
          <p:cNvSpPr txBox="1"/>
          <p:nvPr/>
        </p:nvSpPr>
        <p:spPr>
          <a:xfrm>
            <a:off x="377702" y="2760043"/>
            <a:ext cx="11436596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dirty="0">
                <a:solidFill>
                  <a:srgbClr val="000000"/>
                </a:solidFill>
                <a:effectLst/>
              </a:rPr>
              <a:t>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deformação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na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engenharia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é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medida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em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relação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as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dimensões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iniciais</a:t>
            </a:r>
            <a:r>
              <a:rPr lang="en-US" sz="2000" dirty="0">
                <a:solidFill>
                  <a:srgbClr val="000000"/>
                </a:solidFill>
                <a:effectLst/>
              </a:rPr>
              <a:t> do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corpo</a:t>
            </a:r>
            <a:r>
              <a:rPr lang="en-US" sz="2000" dirty="0">
                <a:solidFill>
                  <a:srgbClr val="000000"/>
                </a:solidFill>
                <a:effectLst/>
              </a:rPr>
              <a:t>, o que, de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fato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é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considerável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simplificação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uma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vez</a:t>
            </a:r>
            <a:r>
              <a:rPr lang="en-US" sz="2000" dirty="0">
                <a:solidFill>
                  <a:srgbClr val="000000"/>
                </a:solidFill>
                <a:effectLst/>
              </a:rPr>
              <a:t> que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essas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dimensões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variam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continuamente</a:t>
            </a:r>
            <a:r>
              <a:rPr lang="en-US" sz="2000" dirty="0">
                <a:solidFill>
                  <a:srgbClr val="000000"/>
                </a:solidFill>
                <a:effectLst/>
              </a:rPr>
              <a:t> com 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aplicação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dos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esforços</a:t>
            </a:r>
            <a:r>
              <a:rPr lang="en-US" sz="2000" dirty="0">
                <a:solidFill>
                  <a:srgbClr val="000000"/>
                </a:solidFill>
                <a:effectLst/>
              </a:rPr>
              <a:t>. Por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isso</a:t>
            </a:r>
            <a:r>
              <a:rPr lang="en-US" sz="2000" dirty="0">
                <a:solidFill>
                  <a:srgbClr val="000000"/>
                </a:solidFill>
                <a:effectLst/>
              </a:rPr>
              <a:t>, para que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essa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suposição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possa</a:t>
            </a:r>
            <a:r>
              <a:rPr lang="en-US" sz="2000" dirty="0">
                <a:solidFill>
                  <a:srgbClr val="000000"/>
                </a:solidFill>
                <a:effectLst/>
              </a:rPr>
              <a:t> ser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válida</a:t>
            </a:r>
            <a:r>
              <a:rPr lang="en-US" sz="2000" dirty="0">
                <a:solidFill>
                  <a:srgbClr val="000000"/>
                </a:solidFill>
                <a:effectLst/>
              </a:rPr>
              <a:t>, se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pressupõe</a:t>
            </a:r>
            <a:r>
              <a:rPr lang="en-US" sz="2000" dirty="0">
                <a:solidFill>
                  <a:srgbClr val="000000"/>
                </a:solidFill>
                <a:effectLst/>
              </a:rPr>
              <a:t> que as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deformações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serão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pequenas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(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infinitesimais</a:t>
            </a:r>
            <a:r>
              <a:rPr lang="en-US" sz="2000" dirty="0">
                <a:solidFill>
                  <a:srgbClr val="000000"/>
                </a:solidFill>
                <a:effectLst/>
              </a:rPr>
              <a:t>)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quando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comparadas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às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dimensões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do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corpo</a:t>
            </a:r>
            <a:r>
              <a:rPr lang="en-US" sz="2000" dirty="0">
                <a:solidFill>
                  <a:srgbClr val="000000"/>
                </a:solidFill>
                <a:effectLst/>
              </a:rPr>
              <a:t>, e que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os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deslocamentos</a:t>
            </a:r>
            <a:r>
              <a:rPr lang="en-US" sz="2000" dirty="0">
                <a:solidFill>
                  <a:srgbClr val="000000"/>
                </a:solidFill>
                <a:effectLst/>
              </a:rPr>
              <a:t> 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seu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gradiente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também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sejam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infinitesimais</a:t>
            </a:r>
            <a:r>
              <a:rPr lang="en-US" sz="2000" dirty="0">
                <a:solidFill>
                  <a:srgbClr val="000000"/>
                </a:solidFill>
                <a:effectLst/>
              </a:rPr>
              <a:t>.</a:t>
            </a:r>
            <a:endParaRPr lang="pt-BR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4A4B1B9-751A-F7EC-70B9-37E139D06AF8}"/>
              </a:ext>
            </a:extLst>
          </p:cNvPr>
          <p:cNvSpPr txBox="1"/>
          <p:nvPr/>
        </p:nvSpPr>
        <p:spPr>
          <a:xfrm>
            <a:off x="377700" y="4619699"/>
            <a:ext cx="1143659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</a:rPr>
              <a:t>Essa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abordagem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é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denominada</a:t>
            </a:r>
            <a:r>
              <a:rPr lang="en-US" sz="2000" dirty="0">
                <a:solidFill>
                  <a:srgbClr val="000000"/>
                </a:solidFill>
                <a:effectLst/>
              </a:rPr>
              <a:t> de Teoria das </a:t>
            </a:r>
            <a:r>
              <a:rPr lang="en-US" sz="2000" dirty="0" err="1">
                <a:solidFill>
                  <a:srgbClr val="000000"/>
                </a:solidFill>
              </a:rPr>
              <a:t>P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equenas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D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eformações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ou</a:t>
            </a:r>
            <a:r>
              <a:rPr lang="en-US" sz="2000" dirty="0">
                <a:solidFill>
                  <a:srgbClr val="000000"/>
                </a:solidFill>
                <a:effectLst/>
              </a:rPr>
              <a:t> dos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pequenos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deslocamentos</a:t>
            </a:r>
            <a:r>
              <a:rPr lang="en-US" sz="2000" dirty="0">
                <a:solidFill>
                  <a:srgbClr val="000000"/>
                </a:solidFill>
                <a:effectLst/>
              </a:rPr>
              <a:t> e se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torna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adequada</a:t>
            </a:r>
            <a:r>
              <a:rPr lang="en-US" sz="2000" dirty="0">
                <a:solidFill>
                  <a:srgbClr val="000000"/>
                </a:solidFill>
                <a:effectLst/>
              </a:rPr>
              <a:t> para 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sz="2000" dirty="0">
                <a:solidFill>
                  <a:srgbClr val="000000"/>
                </a:solidFill>
                <a:effectLst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materiais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elásticos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relativamente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rígidos</a:t>
            </a:r>
            <a:r>
              <a:rPr lang="en-US" sz="2000" dirty="0">
                <a:solidFill>
                  <a:srgbClr val="000000"/>
                </a:solidFill>
                <a:effectLst/>
              </a:rPr>
              <a:t>. </a:t>
            </a:r>
          </a:p>
          <a:p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  <a:effectLst/>
              </a:rPr>
              <a:t>Aqui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usaremos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esse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tipo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simplificação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110374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23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Deformação - Convenção de sinais (Mecânica das Rochas)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CF402B-1DA1-205B-AD8D-05830AA49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2025650"/>
            <a:ext cx="6261100" cy="28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194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24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Deformação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00EC5E-2D8B-6A37-66F0-35CB94C54108}"/>
              </a:ext>
            </a:extLst>
          </p:cNvPr>
          <p:cNvSpPr txBox="1"/>
          <p:nvPr/>
        </p:nvSpPr>
        <p:spPr>
          <a:xfrm>
            <a:off x="723236" y="3600660"/>
            <a:ext cx="113785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</a:rPr>
              <a:t>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deformação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então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é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calculada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através</a:t>
            </a:r>
            <a:r>
              <a:rPr lang="en-US" sz="2000" dirty="0">
                <a:solidFill>
                  <a:srgbClr val="000000"/>
                </a:solidFill>
                <a:effectLst/>
              </a:rPr>
              <a:t> da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relação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entre 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variação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do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comprimento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de um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elemento</a:t>
            </a:r>
            <a:r>
              <a:rPr lang="en-US" sz="2000" dirty="0">
                <a:solidFill>
                  <a:srgbClr val="000000"/>
                </a:solidFill>
                <a:effectLst/>
              </a:rPr>
              <a:t> e o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seu</a:t>
            </a:r>
            <a:r>
              <a:rPr lang="en-US" sz="2000" dirty="0">
                <a:solidFill>
                  <a:srgbClr val="000000"/>
                </a:solidFill>
                <a:effectLst/>
              </a:rPr>
              <a:t> valor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inicial</a:t>
            </a:r>
            <a:r>
              <a:rPr lang="en-US" sz="2000" dirty="0">
                <a:solidFill>
                  <a:srgbClr val="000000"/>
                </a:solidFill>
                <a:effectLst/>
              </a:rPr>
              <a:t>, no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caso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das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deformações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normais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teremos</a:t>
            </a:r>
            <a:r>
              <a:rPr lang="en-US" sz="2000" dirty="0">
                <a:solidFill>
                  <a:srgbClr val="000000"/>
                </a:solidFill>
                <a:effectLst/>
              </a:rPr>
              <a:t>:</a:t>
            </a:r>
            <a:endParaRPr lang="pt-BR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7A8F11-6E46-E44A-1FCC-57C8AE0FA663}"/>
              </a:ext>
            </a:extLst>
          </p:cNvPr>
          <p:cNvGrpSpPr/>
          <p:nvPr/>
        </p:nvGrpSpPr>
        <p:grpSpPr>
          <a:xfrm>
            <a:off x="2921643" y="822693"/>
            <a:ext cx="6645363" cy="2820175"/>
            <a:chOff x="2658354" y="1284358"/>
            <a:chExt cx="6645363" cy="28201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4D3470C-83D3-1B7C-F62D-D41D9F7455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58354" y="1704819"/>
              <a:ext cx="6645363" cy="239971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A78487-0A80-39DF-8E5F-C9E129C0D82C}"/>
                </a:ext>
              </a:extLst>
            </p:cNvPr>
            <p:cNvSpPr txBox="1"/>
            <p:nvPr/>
          </p:nvSpPr>
          <p:spPr>
            <a:xfrm>
              <a:off x="3478229" y="1284358"/>
              <a:ext cx="1175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Contração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F14960-8B09-CD1A-BA30-0D3986D668DF}"/>
                </a:ext>
              </a:extLst>
            </p:cNvPr>
            <p:cNvSpPr txBox="1"/>
            <p:nvPr/>
          </p:nvSpPr>
          <p:spPr>
            <a:xfrm>
              <a:off x="6917377" y="1327751"/>
              <a:ext cx="15863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dirty="0"/>
                <a:t>Cisalhamento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FA47DCD8-69B3-08CE-637A-FE725E068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6366" y="4233744"/>
            <a:ext cx="2654300" cy="1016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9AD3DC9-8306-E4B9-82F8-5D81E58ABC3C}"/>
              </a:ext>
            </a:extLst>
          </p:cNvPr>
          <p:cNvSpPr txBox="1"/>
          <p:nvPr/>
        </p:nvSpPr>
        <p:spPr>
          <a:xfrm>
            <a:off x="665179" y="5211746"/>
            <a:ext cx="1137854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</a:rPr>
              <a:t>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deformação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cisalhamento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é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definida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como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sendo</a:t>
            </a:r>
            <a:r>
              <a:rPr lang="en-US" sz="2000" dirty="0">
                <a:solidFill>
                  <a:srgbClr val="000000"/>
                </a:solidFill>
                <a:effectLst/>
              </a:rPr>
              <a:t> 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medida</a:t>
            </a:r>
            <a:r>
              <a:rPr lang="en-US" sz="2000" dirty="0">
                <a:solidFill>
                  <a:srgbClr val="000000"/>
                </a:solidFill>
                <a:effectLst/>
              </a:rPr>
              <a:t> da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alteração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angular que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ocorre</a:t>
            </a:r>
            <a:r>
              <a:rPr lang="en-US" sz="2000" dirty="0">
                <a:solidFill>
                  <a:srgbClr val="000000"/>
                </a:solidFill>
                <a:effectLst/>
              </a:rPr>
              <a:t> no interior do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corpo</a:t>
            </a:r>
            <a:r>
              <a:rPr lang="en-US" sz="2000" dirty="0">
                <a:solidFill>
                  <a:srgbClr val="000000"/>
                </a:solidFill>
                <a:effectLst/>
              </a:rPr>
              <a:t> pela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das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tensões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cisalhantes</a:t>
            </a:r>
            <a:r>
              <a:rPr lang="en-US" sz="2000" dirty="0">
                <a:solidFill>
                  <a:srgbClr val="000000"/>
                </a:solidFill>
                <a:effectLst/>
              </a:rPr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428230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8253EB11-9F1A-CD75-A05E-8DBBD3F7F6A7}"/>
              </a:ext>
            </a:extLst>
          </p:cNvPr>
          <p:cNvGrpSpPr/>
          <p:nvPr/>
        </p:nvGrpSpPr>
        <p:grpSpPr>
          <a:xfrm>
            <a:off x="98533" y="2119744"/>
            <a:ext cx="4836825" cy="4042800"/>
            <a:chOff x="98533" y="2119745"/>
            <a:chExt cx="4836825" cy="4040519"/>
          </a:xfrm>
        </p:grpSpPr>
        <p:pic>
          <p:nvPicPr>
            <p:cNvPr id="7169" name="Picture 1" descr="page36image72429552">
              <a:extLst>
                <a:ext uri="{FF2B5EF4-FFF2-40B4-BE49-F238E27FC236}">
                  <a16:creationId xmlns:a16="http://schemas.microsoft.com/office/drawing/2014/main" id="{3BE29171-9F17-7425-FFD1-2D7D8DD856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33" y="2119745"/>
              <a:ext cx="4836825" cy="40405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935B66D-260F-7F04-8DA1-2307778F1BC0}"/>
                </a:ext>
              </a:extLst>
            </p:cNvPr>
            <p:cNvSpPr txBox="1"/>
            <p:nvPr/>
          </p:nvSpPr>
          <p:spPr>
            <a:xfrm>
              <a:off x="1251660" y="5197642"/>
              <a:ext cx="29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i="1" dirty="0" err="1"/>
                <a:t>z</a:t>
              </a:r>
              <a:endParaRPr lang="pt-BR" i="1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7B939BB-CA6D-3001-0041-FFA08DBFCB70}"/>
              </a:ext>
            </a:extLst>
          </p:cNvPr>
          <p:cNvGrpSpPr/>
          <p:nvPr/>
        </p:nvGrpSpPr>
        <p:grpSpPr>
          <a:xfrm>
            <a:off x="5113599" y="2119745"/>
            <a:ext cx="6478587" cy="3542786"/>
            <a:chOff x="4613563" y="2282034"/>
            <a:chExt cx="6982691" cy="3938829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EBF5ED2-7CA2-8F07-DCC8-74F6BFBBD4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077"/>
            <a:stretch/>
          </p:blipFill>
          <p:spPr>
            <a:xfrm>
              <a:off x="4613563" y="2282034"/>
              <a:ext cx="6982691" cy="393882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9D80348-03D2-0C9C-3BF2-0B225B4C7079}"/>
                </a:ext>
              </a:extLst>
            </p:cNvPr>
            <p:cNvSpPr/>
            <p:nvPr/>
          </p:nvSpPr>
          <p:spPr>
            <a:xfrm>
              <a:off x="7135092" y="3906982"/>
              <a:ext cx="568036" cy="49876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4AE282EE-AE66-B4EF-6A49-864A6910F0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606"/>
          <a:stretch/>
        </p:blipFill>
        <p:spPr>
          <a:xfrm>
            <a:off x="4210830" y="5706830"/>
            <a:ext cx="2321386" cy="7488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25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Componentes da Deformação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BC4A5E-2D06-7D74-6AED-FEC05CE233F6}"/>
              </a:ext>
            </a:extLst>
          </p:cNvPr>
          <p:cNvSpPr txBox="1"/>
          <p:nvPr/>
        </p:nvSpPr>
        <p:spPr>
          <a:xfrm>
            <a:off x="544117" y="1391185"/>
            <a:ext cx="1122631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effectLst/>
              </a:rPr>
              <a:t>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partir</a:t>
            </a:r>
            <a:r>
              <a:rPr lang="en-US" sz="2000" dirty="0">
                <a:solidFill>
                  <a:srgbClr val="000000"/>
                </a:solidFill>
                <a:effectLst/>
              </a:rPr>
              <a:t> da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análise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geométrica</a:t>
            </a:r>
            <a:r>
              <a:rPr lang="en-US" sz="2000" dirty="0">
                <a:solidFill>
                  <a:srgbClr val="000000"/>
                </a:solidFill>
                <a:effectLst/>
              </a:rPr>
              <a:t> de um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corpo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dimensões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>
                <a:solidFill>
                  <a:srgbClr val="008000"/>
                </a:solidFill>
                <a:effectLst/>
              </a:rPr>
              <a:t>dx</a:t>
            </a:r>
            <a:r>
              <a:rPr lang="en-US" sz="2000" dirty="0">
                <a:solidFill>
                  <a:srgbClr val="000000"/>
                </a:solidFill>
                <a:effectLst/>
              </a:rPr>
              <a:t> e </a:t>
            </a:r>
            <a:r>
              <a:rPr lang="en-US" sz="2000" dirty="0" err="1">
                <a:solidFill>
                  <a:srgbClr val="008000"/>
                </a:solidFill>
                <a:effectLst/>
              </a:rPr>
              <a:t>dy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deformado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por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cisalhamento</a:t>
            </a:r>
            <a:r>
              <a:rPr lang="en-US" sz="2000" dirty="0">
                <a:solidFill>
                  <a:srgbClr val="000000"/>
                </a:solidFill>
                <a:effectLst/>
              </a:rPr>
              <a:t> puro, 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utilizando</a:t>
            </a:r>
            <a:r>
              <a:rPr lang="en-US" sz="2000" dirty="0">
                <a:solidFill>
                  <a:srgbClr val="000000"/>
                </a:solidFill>
                <a:effectLst/>
              </a:rPr>
              <a:t> 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aproximação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da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engenharia</a:t>
            </a:r>
            <a:r>
              <a:rPr lang="en-US" sz="2000" dirty="0">
                <a:solidFill>
                  <a:srgbClr val="000000"/>
                </a:solidFill>
                <a:effectLst/>
              </a:rPr>
              <a:t>,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temos</a:t>
            </a:r>
            <a:r>
              <a:rPr lang="en-US" sz="2000" dirty="0">
                <a:solidFill>
                  <a:srgbClr val="000000"/>
                </a:solidFill>
                <a:effectLst/>
              </a:rPr>
              <a:t> - (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onde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>
                <a:solidFill>
                  <a:srgbClr val="008000"/>
                </a:solidFill>
                <a:effectLst/>
              </a:rPr>
              <a:t>u</a:t>
            </a:r>
            <a:r>
              <a:rPr lang="en-US" sz="2000" dirty="0">
                <a:solidFill>
                  <a:srgbClr val="000000"/>
                </a:solidFill>
                <a:effectLst/>
              </a:rPr>
              <a:t> e </a:t>
            </a:r>
            <a:r>
              <a:rPr lang="en-US" sz="2000" dirty="0">
                <a:solidFill>
                  <a:srgbClr val="008000"/>
                </a:solidFill>
                <a:effectLst/>
              </a:rPr>
              <a:t>v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são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funções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componentes</a:t>
            </a:r>
            <a:r>
              <a:rPr lang="en-US" sz="2000" dirty="0">
                <a:solidFill>
                  <a:srgbClr val="000000"/>
                </a:solidFill>
                <a:effectLst/>
              </a:rPr>
              <a:t> do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gradiente</a:t>
            </a:r>
            <a:r>
              <a:rPr lang="en-US" sz="2000" dirty="0">
                <a:solidFill>
                  <a:srgbClr val="000000"/>
                </a:solidFill>
                <a:effectLst/>
              </a:rPr>
              <a:t> de </a:t>
            </a:r>
            <a:r>
              <a:rPr lang="en-US" sz="2000" dirty="0" err="1">
                <a:solidFill>
                  <a:srgbClr val="000000"/>
                </a:solidFill>
                <a:effectLst/>
              </a:rPr>
              <a:t>deslocamento</a:t>
            </a:r>
            <a:r>
              <a:rPr lang="en-US" sz="2000" dirty="0">
                <a:solidFill>
                  <a:srgbClr val="000000"/>
                </a:solidFill>
                <a:effectLst/>
              </a:rPr>
              <a:t> ):</a:t>
            </a:r>
            <a:endParaRPr lang="pt-BR" sz="2000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F683618-91CC-98FF-DB13-9D63DF172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7676" y="5830414"/>
            <a:ext cx="1050827" cy="5080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905B2AB-AF7D-3BD8-6E6A-8FC4693A05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8055" y="5725630"/>
            <a:ext cx="12192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71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0083B26-3004-AEAC-9FEA-79A0C7B4A899}"/>
              </a:ext>
            </a:extLst>
          </p:cNvPr>
          <p:cNvGrpSpPr/>
          <p:nvPr/>
        </p:nvGrpSpPr>
        <p:grpSpPr>
          <a:xfrm>
            <a:off x="192297" y="1991401"/>
            <a:ext cx="4151986" cy="3466800"/>
            <a:chOff x="55467" y="1954835"/>
            <a:chExt cx="4151986" cy="3468428"/>
          </a:xfrm>
        </p:grpSpPr>
        <p:pic>
          <p:nvPicPr>
            <p:cNvPr id="29" name="Picture 1" descr="page36image72429552">
              <a:extLst>
                <a:ext uri="{FF2B5EF4-FFF2-40B4-BE49-F238E27FC236}">
                  <a16:creationId xmlns:a16="http://schemas.microsoft.com/office/drawing/2014/main" id="{B7206E87-6294-D89A-EBD6-F4DD27BB62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7" y="1954835"/>
              <a:ext cx="4151986" cy="346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65AA149-1799-6640-E2F3-6812B78BC958}"/>
                </a:ext>
              </a:extLst>
            </p:cNvPr>
            <p:cNvSpPr txBox="1"/>
            <p:nvPr/>
          </p:nvSpPr>
          <p:spPr>
            <a:xfrm>
              <a:off x="1003724" y="4586039"/>
              <a:ext cx="29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i="1" dirty="0" err="1"/>
                <a:t>z</a:t>
              </a:r>
              <a:endParaRPr lang="pt-BR" i="1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26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Componentes da Deformação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B5AC6-3913-EBAF-740B-4AF202839E78}"/>
              </a:ext>
            </a:extLst>
          </p:cNvPr>
          <p:cNvSpPr txBox="1"/>
          <p:nvPr/>
        </p:nvSpPr>
        <p:spPr>
          <a:xfrm>
            <a:off x="723236" y="1717964"/>
            <a:ext cx="2920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COMPONENTES NORMAIS: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958061-6991-C688-589C-9CEF38FC80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3641" y="1547030"/>
            <a:ext cx="1219200" cy="711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116734-6A8B-7203-4FC5-2F8B2106C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2737" y="1547030"/>
            <a:ext cx="1221943" cy="712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5C601F8-FCEB-CA68-3C0A-0546C3571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0691" y="1519292"/>
            <a:ext cx="1219200" cy="711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0EF29A1-0BA3-6088-DD32-AF2B0BB14D04}"/>
              </a:ext>
            </a:extLst>
          </p:cNvPr>
          <p:cNvSpPr txBox="1"/>
          <p:nvPr/>
        </p:nvSpPr>
        <p:spPr>
          <a:xfrm>
            <a:off x="3693904" y="2579699"/>
            <a:ext cx="813095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/>
              <a:t>Deformações secundárias ocasionadas pela deformação normal de um eixo no outro eixo perpendicular, pode ser deduzida da seguinte forma: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E5B36-CA78-1486-6F1B-3A1D8D27DCEA}"/>
              </a:ext>
            </a:extLst>
          </p:cNvPr>
          <p:cNvSpPr txBox="1"/>
          <p:nvPr/>
        </p:nvSpPr>
        <p:spPr>
          <a:xfrm>
            <a:off x="3680050" y="3398017"/>
            <a:ext cx="8319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Deformação secundária provocada no eixo </a:t>
            </a:r>
            <a:r>
              <a:rPr lang="pt-BR" dirty="0" err="1"/>
              <a:t>y</a:t>
            </a:r>
            <a:r>
              <a:rPr lang="pt-BR" dirty="0"/>
              <a:t> pela deformação normal do eixo </a:t>
            </a:r>
            <a:r>
              <a:rPr lang="pt-BR" dirty="0" err="1"/>
              <a:t>x</a:t>
            </a:r>
            <a:r>
              <a:rPr lang="pt-BR" dirty="0"/>
              <a:t>: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71D7820-2BF7-9ACA-F291-26BB4198E3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7016" y="3824481"/>
            <a:ext cx="2406361" cy="1051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ACD81D5-2127-F002-685A-AAC810A973AC}"/>
              </a:ext>
            </a:extLst>
          </p:cNvPr>
          <p:cNvSpPr txBox="1"/>
          <p:nvPr/>
        </p:nvSpPr>
        <p:spPr>
          <a:xfrm>
            <a:off x="3693904" y="4866599"/>
            <a:ext cx="8319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Deformação secundária provocada no eixo x pela deformação normal do eixo y: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79EBD395-8D0C-C912-4016-21FA20F34C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7016" y="5315468"/>
            <a:ext cx="2413000" cy="1054100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15FD094B-30F2-608D-623F-5057C8762323}"/>
              </a:ext>
            </a:extLst>
          </p:cNvPr>
          <p:cNvSpPr/>
          <p:nvPr/>
        </p:nvSpPr>
        <p:spPr>
          <a:xfrm>
            <a:off x="6785811" y="1424539"/>
            <a:ext cx="654080" cy="456745"/>
          </a:xfrm>
          <a:prstGeom prst="ellipse">
            <a:avLst/>
          </a:prstGeom>
          <a:noFill/>
          <a:ln w="254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0111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AF9E22AA-DD0A-F36E-AB09-534569DA6E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5" t="59805" r="11148"/>
          <a:stretch/>
        </p:blipFill>
        <p:spPr>
          <a:xfrm>
            <a:off x="8429275" y="2363978"/>
            <a:ext cx="2456452" cy="223336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27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Componentes da Deformação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EE5B36-CA78-1486-6F1B-3A1D8D27DCEA}"/>
              </a:ext>
            </a:extLst>
          </p:cNvPr>
          <p:cNvSpPr txBox="1"/>
          <p:nvPr/>
        </p:nvSpPr>
        <p:spPr>
          <a:xfrm>
            <a:off x="2322304" y="1317208"/>
            <a:ext cx="83196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As demais deformações secundárias podem ser deduzidas da mesma maneira: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B3FFDA5-1C8C-F388-D91D-F08A5C04C6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15" t="9603" r="11148" b="50583"/>
          <a:stretch/>
        </p:blipFill>
        <p:spPr>
          <a:xfrm>
            <a:off x="4537433" y="2476761"/>
            <a:ext cx="2673792" cy="24078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B0E261D-8839-11DA-F4F5-8F6484D5BF07}"/>
              </a:ext>
            </a:extLst>
          </p:cNvPr>
          <p:cNvSpPr txBox="1"/>
          <p:nvPr/>
        </p:nvSpPr>
        <p:spPr>
          <a:xfrm>
            <a:off x="5067354" y="2084784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plano </a:t>
            </a:r>
            <a:r>
              <a:rPr lang="pt-BR" dirty="0" err="1"/>
              <a:t>x</a:t>
            </a:r>
            <a:r>
              <a:rPr lang="pt-BR" dirty="0"/>
              <a:t> – </a:t>
            </a:r>
            <a:r>
              <a:rPr lang="pt-BR" dirty="0" err="1"/>
              <a:t>z</a:t>
            </a:r>
            <a:r>
              <a:rPr lang="pt-BR" dirty="0"/>
              <a:t>: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C480E9-463F-4CF9-DA8B-86195E41398F}"/>
              </a:ext>
            </a:extLst>
          </p:cNvPr>
          <p:cNvSpPr txBox="1"/>
          <p:nvPr/>
        </p:nvSpPr>
        <p:spPr>
          <a:xfrm>
            <a:off x="8870101" y="2107429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plano </a:t>
            </a:r>
            <a:r>
              <a:rPr lang="pt-BR" dirty="0" err="1"/>
              <a:t>y</a:t>
            </a:r>
            <a:r>
              <a:rPr lang="pt-BR" dirty="0"/>
              <a:t> – </a:t>
            </a:r>
            <a:r>
              <a:rPr lang="pt-BR" dirty="0" err="1"/>
              <a:t>z</a:t>
            </a:r>
            <a:r>
              <a:rPr lang="pt-BR" dirty="0"/>
              <a:t>: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49B7B25-249D-9EA0-88AE-0B4E2CD2B69D}"/>
              </a:ext>
            </a:extLst>
          </p:cNvPr>
          <p:cNvGrpSpPr/>
          <p:nvPr/>
        </p:nvGrpSpPr>
        <p:grpSpPr>
          <a:xfrm>
            <a:off x="1306273" y="2594456"/>
            <a:ext cx="2413000" cy="2079003"/>
            <a:chOff x="1230872" y="2572697"/>
            <a:chExt cx="2413000" cy="2079003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D590D15-CBC2-3744-7A2D-3207807356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37511" y="2572697"/>
              <a:ext cx="2406361" cy="10512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798FE6E8-A70A-AF24-E034-600FF9DCF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0872" y="3597600"/>
              <a:ext cx="2413000" cy="1054100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DBCD0B0-3AAA-54DD-BB06-F69C97D2581B}"/>
              </a:ext>
            </a:extLst>
          </p:cNvPr>
          <p:cNvSpPr txBox="1"/>
          <p:nvPr/>
        </p:nvSpPr>
        <p:spPr>
          <a:xfrm>
            <a:off x="1707928" y="2064905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No plano </a:t>
            </a:r>
            <a:r>
              <a:rPr lang="pt-BR" dirty="0" err="1"/>
              <a:t>x</a:t>
            </a:r>
            <a:r>
              <a:rPr lang="pt-BR" dirty="0"/>
              <a:t> – y:</a:t>
            </a:r>
          </a:p>
        </p:txBody>
      </p:sp>
    </p:spTree>
    <p:extLst>
      <p:ext uri="{BB962C8B-B14F-4D97-AF65-F5344CB8AC3E}">
        <p14:creationId xmlns:p14="http://schemas.microsoft.com/office/powerpoint/2010/main" val="41047239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10E75F14-E96C-4C5B-2DA5-A38E5ED112F9}"/>
              </a:ext>
            </a:extLst>
          </p:cNvPr>
          <p:cNvGrpSpPr/>
          <p:nvPr/>
        </p:nvGrpSpPr>
        <p:grpSpPr>
          <a:xfrm>
            <a:off x="43574" y="2360398"/>
            <a:ext cx="4151986" cy="3468428"/>
            <a:chOff x="55467" y="1954835"/>
            <a:chExt cx="4151986" cy="3468428"/>
          </a:xfrm>
        </p:grpSpPr>
        <p:pic>
          <p:nvPicPr>
            <p:cNvPr id="20" name="Picture 1" descr="page36image72429552">
              <a:extLst>
                <a:ext uri="{FF2B5EF4-FFF2-40B4-BE49-F238E27FC236}">
                  <a16:creationId xmlns:a16="http://schemas.microsoft.com/office/drawing/2014/main" id="{B231C25A-F7C5-9F9F-6CCB-813432933C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467" y="1954835"/>
              <a:ext cx="4151986" cy="34684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A52E6A-C03E-BC28-3F08-A18948ECA615}"/>
                </a:ext>
              </a:extLst>
            </p:cNvPr>
            <p:cNvSpPr txBox="1"/>
            <p:nvPr/>
          </p:nvSpPr>
          <p:spPr>
            <a:xfrm>
              <a:off x="1003724" y="4586039"/>
              <a:ext cx="2983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i="1" dirty="0" err="1"/>
                <a:t>z</a:t>
              </a:r>
              <a:endParaRPr lang="pt-BR" i="1" dirty="0"/>
            </a:p>
          </p:txBody>
        </p:sp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E3B45064-E4D4-1423-0C87-E8CE886CE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194" y="3204087"/>
            <a:ext cx="2832100" cy="8255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DC2A585-5465-82B0-EA53-39E712B52C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241" y="4012596"/>
            <a:ext cx="7792316" cy="24336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28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Componentes da Deformação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DB5AC6-3913-EBAF-740B-4AF202839E78}"/>
              </a:ext>
            </a:extLst>
          </p:cNvPr>
          <p:cNvSpPr txBox="1"/>
          <p:nvPr/>
        </p:nvSpPr>
        <p:spPr>
          <a:xfrm>
            <a:off x="616527" y="1649317"/>
            <a:ext cx="3539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u="sng" dirty="0"/>
              <a:t>COMPONENTES DE CISALHAMENTO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6BF904-A315-E2F1-A0DE-7F3F9E48B9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527" y="1454020"/>
            <a:ext cx="2882900" cy="749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56FC7A-F392-2C91-48B7-D26ED28461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643" y="2611372"/>
            <a:ext cx="4795717" cy="3854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478581A-5A7B-F13F-2D7D-B133B9F67F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59227" y="2361655"/>
            <a:ext cx="1079500" cy="825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AC30462-E58D-77AB-3048-2DED1C1BE9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33857" y="2360398"/>
            <a:ext cx="1308100" cy="8255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9BD4E1-4726-E557-699D-0EC818CB9253}"/>
              </a:ext>
            </a:extLst>
          </p:cNvPr>
          <p:cNvSpPr txBox="1"/>
          <p:nvPr/>
        </p:nvSpPr>
        <p:spPr>
          <a:xfrm>
            <a:off x="8584982" y="1628604"/>
            <a:ext cx="13292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(Plano </a:t>
            </a:r>
            <a:r>
              <a:rPr lang="pt-BR" dirty="0" err="1"/>
              <a:t>x</a:t>
            </a:r>
            <a:r>
              <a:rPr lang="pt-BR" dirty="0"/>
              <a:t> – </a:t>
            </a:r>
            <a:r>
              <a:rPr lang="pt-BR" dirty="0" err="1"/>
              <a:t>y</a:t>
            </a:r>
            <a:r>
              <a:rPr lang="pt-BR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85B33E3-ECB0-9810-319B-0EA963B136BC}"/>
              </a:ext>
            </a:extLst>
          </p:cNvPr>
          <p:cNvSpPr txBox="1"/>
          <p:nvPr/>
        </p:nvSpPr>
        <p:spPr>
          <a:xfrm>
            <a:off x="10518571" y="3239097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/>
              <a:t>*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19002D-383F-B031-7E2B-AEBD56C74717}"/>
              </a:ext>
            </a:extLst>
          </p:cNvPr>
          <p:cNvSpPr txBox="1"/>
          <p:nvPr/>
        </p:nvSpPr>
        <p:spPr>
          <a:xfrm>
            <a:off x="178443" y="5956779"/>
            <a:ext cx="3418949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pt-BR" sz="2400" dirty="0"/>
              <a:t>* </a:t>
            </a:r>
            <a:r>
              <a:rPr lang="pt-BR" sz="1600" dirty="0"/>
              <a:t>Considerando-se material isotrópico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20858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 – Estado Deformação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29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Componentes da Deformação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13503A0-B628-CEAE-6092-B70AB904DFE6}"/>
              </a:ext>
            </a:extLst>
          </p:cNvPr>
          <p:cNvGrpSpPr/>
          <p:nvPr/>
        </p:nvGrpSpPr>
        <p:grpSpPr>
          <a:xfrm>
            <a:off x="1155930" y="1486720"/>
            <a:ext cx="10311918" cy="4790918"/>
            <a:chOff x="1068845" y="1365554"/>
            <a:chExt cx="10311918" cy="479091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EB30517-B504-099E-9329-4E2B18BF1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68845" y="1365554"/>
              <a:ext cx="9911435" cy="4790918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96DF94-1193-7F6E-9D2F-FDEAB59CACF5}"/>
                </a:ext>
              </a:extLst>
            </p:cNvPr>
            <p:cNvSpPr/>
            <p:nvPr/>
          </p:nvSpPr>
          <p:spPr>
            <a:xfrm>
              <a:off x="9692640" y="2419643"/>
              <a:ext cx="1688123" cy="350285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53DC9519-38EA-48E5-BFDD-97F0FFD09C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327100"/>
            <a:ext cx="5943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054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A979509-B8A4-188A-52D3-20C31A8007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23900" y="76200"/>
            <a:ext cx="50640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BR" sz="4000" dirty="0">
                <a:latin typeface="+mj-lt"/>
                <a:ea typeface="+mj-ea"/>
                <a:cs typeface="+mj-cs"/>
              </a:rPr>
              <a:t>Conteúdo Programático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D74E3B-03A0-2481-BDD7-B8D553E9FBEE}"/>
              </a:ext>
            </a:extLst>
          </p:cNvPr>
          <p:cNvSpPr txBox="1"/>
          <p:nvPr/>
        </p:nvSpPr>
        <p:spPr>
          <a:xfrm>
            <a:off x="6209781" y="644633"/>
            <a:ext cx="590811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pt-BR" sz="2000" kern="100" dirty="0">
                <a:solidFill>
                  <a:schemeClr val="tx1"/>
                </a:solidFill>
                <a:effectLst/>
              </a:rPr>
              <a:t>Tensões </a:t>
            </a:r>
            <a:r>
              <a:rPr lang="pt-BR" sz="2000" i="1" kern="100" dirty="0" err="1">
                <a:solidFill>
                  <a:schemeClr val="tx1"/>
                </a:solidFill>
                <a:effectLst/>
              </a:rPr>
              <a:t>in-situ</a:t>
            </a:r>
            <a:r>
              <a:rPr lang="pt-BR" sz="2000" kern="100" dirty="0">
                <a:solidFill>
                  <a:schemeClr val="tx1"/>
                </a:solidFill>
                <a:effectLst/>
              </a:rPr>
              <a:t> / principais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Falha e o estado de tensões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Estimativa da pressão de poros</a:t>
            </a:r>
          </a:p>
          <a:p>
            <a:pPr marL="457200"/>
            <a:endParaRPr lang="pt-BR" sz="800" kern="100" dirty="0">
              <a:solidFill>
                <a:schemeClr val="tx1"/>
              </a:solidFill>
              <a:effectLst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pt-BR" sz="2000" kern="100" dirty="0">
                <a:solidFill>
                  <a:schemeClr val="tx1"/>
                </a:solidFill>
                <a:effectLst/>
              </a:rPr>
              <a:t>Tensões em torno do poço *</a:t>
            </a:r>
          </a:p>
          <a:p>
            <a:pPr lvl="0"/>
            <a:endParaRPr lang="en-BR" sz="700" kern="100" dirty="0">
              <a:solidFill>
                <a:schemeClr val="tx1"/>
              </a:solidFill>
              <a:effectLst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pt-BR" sz="2000" kern="100" dirty="0">
                <a:solidFill>
                  <a:schemeClr val="tx1"/>
                </a:solidFill>
                <a:effectLst/>
              </a:rPr>
              <a:t>Rochas e ondas *</a:t>
            </a:r>
          </a:p>
          <a:p>
            <a:pPr lvl="0"/>
            <a:endParaRPr lang="pt-BR" sz="700" kern="100" dirty="0">
              <a:solidFill>
                <a:schemeClr val="tx1"/>
              </a:solidFill>
              <a:effectLst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pt-BR" sz="2000" kern="100" dirty="0" err="1">
                <a:solidFill>
                  <a:schemeClr val="tx1"/>
                </a:solidFill>
                <a:effectLst/>
              </a:rPr>
              <a:t>Perfilagem</a:t>
            </a:r>
            <a:r>
              <a:rPr lang="pt-BR" sz="2000" kern="100" dirty="0">
                <a:solidFill>
                  <a:schemeClr val="tx1"/>
                </a:solidFill>
                <a:effectLst/>
              </a:rPr>
              <a:t> de poços</a:t>
            </a:r>
          </a:p>
          <a:p>
            <a:pPr lvl="0"/>
            <a:endParaRPr lang="en-BR" sz="700" kern="100" dirty="0">
              <a:solidFill>
                <a:schemeClr val="tx1"/>
              </a:solidFill>
              <a:effectLst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pt-BR" sz="2000" kern="100" dirty="0">
                <a:solidFill>
                  <a:schemeClr val="tx1"/>
                </a:solidFill>
                <a:effectLst/>
              </a:rPr>
              <a:t>Geomecânica de reservatórios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Compactação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914400"/>
            <a:r>
              <a:rPr lang="pt-BR" sz="2000" kern="100" dirty="0">
                <a:solidFill>
                  <a:schemeClr val="tx1"/>
                </a:solidFill>
                <a:effectLst/>
              </a:rPr>
              <a:t>Driver de compactação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914400"/>
            <a:r>
              <a:rPr lang="pt-BR" sz="2000" kern="100" dirty="0">
                <a:solidFill>
                  <a:schemeClr val="tx1"/>
                </a:solidFill>
                <a:effectLst/>
              </a:rPr>
              <a:t>Efeitos na porosidade / permeabilidade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Subsidência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Trajetória de tensões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Fraturamento hidráulico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Geomecânica na simulação numérica de reservatórios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Estratégias de perfuração e produção</a:t>
            </a:r>
          </a:p>
          <a:p>
            <a:pPr marL="457200"/>
            <a:endParaRPr lang="en-BR" sz="700" kern="100" dirty="0">
              <a:solidFill>
                <a:schemeClr val="tx1"/>
              </a:solidFill>
              <a:effectLst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pt-BR" sz="2000" kern="100" dirty="0">
                <a:solidFill>
                  <a:schemeClr val="tx1"/>
                </a:solidFill>
                <a:effectLst/>
              </a:rPr>
              <a:t>Modelo geomecânico: 1D e 3D</a:t>
            </a:r>
            <a:endParaRPr lang="en-BR" sz="2400" kern="100" dirty="0">
              <a:solidFill>
                <a:schemeClr val="tx1"/>
              </a:solidFill>
              <a:effectLst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C92D6F-9D77-6820-0401-6D134798AD6F}"/>
              </a:ext>
            </a:extLst>
          </p:cNvPr>
          <p:cNvSpPr txBox="1"/>
          <p:nvPr/>
        </p:nvSpPr>
        <p:spPr>
          <a:xfrm>
            <a:off x="74109" y="905232"/>
            <a:ext cx="5794330" cy="50475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buFont typeface="Symbol" pitchFamily="2" charset="2"/>
              <a:buChar char=""/>
            </a:pPr>
            <a:r>
              <a:rPr lang="pt-BR" sz="2000" kern="100" dirty="0">
                <a:solidFill>
                  <a:schemeClr val="tx1"/>
                </a:solidFill>
                <a:effectLst/>
              </a:rPr>
              <a:t>Introdução</a:t>
            </a:r>
          </a:p>
          <a:p>
            <a:pPr lvl="0"/>
            <a:endParaRPr lang="pt-BR" sz="700" kern="100" dirty="0">
              <a:solidFill>
                <a:schemeClr val="tx1"/>
              </a:solidFill>
              <a:effectLst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pt-BR" sz="2000" kern="100" dirty="0">
                <a:solidFill>
                  <a:schemeClr val="tx1"/>
                </a:solidFill>
                <a:effectLst/>
              </a:rPr>
              <a:t>Conceitos básicos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Tensão / Deformação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Transformações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Invariantes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Tensões Principais</a:t>
            </a:r>
          </a:p>
          <a:p>
            <a:pPr marL="457200"/>
            <a:endParaRPr lang="en-BR" sz="700" kern="100" dirty="0">
              <a:solidFill>
                <a:schemeClr val="tx1"/>
              </a:solidFill>
              <a:effectLst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pt-BR" sz="2000" kern="100" dirty="0">
                <a:solidFill>
                  <a:schemeClr val="tx1"/>
                </a:solidFill>
                <a:effectLst/>
              </a:rPr>
              <a:t>Teoria da Elasticidade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Lei de </a:t>
            </a:r>
            <a:r>
              <a:rPr lang="pt-BR" sz="2000" kern="100" dirty="0" err="1">
                <a:solidFill>
                  <a:schemeClr val="tx1"/>
                </a:solidFill>
                <a:effectLst/>
              </a:rPr>
              <a:t>Hooke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Módulos de elasticidade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 err="1">
                <a:solidFill>
                  <a:schemeClr val="tx1"/>
                </a:solidFill>
                <a:effectLst/>
              </a:rPr>
              <a:t>Termoelasticidade</a:t>
            </a:r>
            <a:r>
              <a:rPr lang="pt-BR" sz="2000" kern="100" dirty="0">
                <a:solidFill>
                  <a:schemeClr val="tx1"/>
                </a:solidFill>
                <a:effectLst/>
              </a:rPr>
              <a:t> / </a:t>
            </a:r>
            <a:r>
              <a:rPr lang="pt-BR" sz="2000" kern="100" dirty="0" err="1">
                <a:solidFill>
                  <a:schemeClr val="tx1"/>
                </a:solidFill>
                <a:effectLst/>
              </a:rPr>
              <a:t>Poroelasticidade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Tensão efetiva</a:t>
            </a:r>
          </a:p>
          <a:p>
            <a:pPr marL="457200"/>
            <a:endParaRPr lang="en-BR" sz="700" kern="100" dirty="0">
              <a:solidFill>
                <a:schemeClr val="tx1"/>
              </a:solidFill>
              <a:effectLst/>
            </a:endParaRPr>
          </a:p>
          <a:p>
            <a:pPr marL="342900" lvl="0" indent="-342900">
              <a:buFont typeface="Symbol" pitchFamily="2" charset="2"/>
              <a:buChar char=""/>
            </a:pPr>
            <a:r>
              <a:rPr lang="pt-BR" sz="2000" kern="100" dirty="0">
                <a:solidFill>
                  <a:schemeClr val="tx1"/>
                </a:solidFill>
                <a:effectLst/>
              </a:rPr>
              <a:t>Fratura da rocha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Critérios de ruptura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Ruptura por tração / cisalhamento / compactação</a:t>
            </a:r>
            <a:endParaRPr lang="en-BR" sz="2400" kern="100" dirty="0">
              <a:solidFill>
                <a:schemeClr val="tx1"/>
              </a:solidFill>
              <a:effectLst/>
            </a:endParaRPr>
          </a:p>
          <a:p>
            <a:pPr marL="457200"/>
            <a:r>
              <a:rPr lang="pt-BR" sz="2000" kern="100" dirty="0">
                <a:solidFill>
                  <a:schemeClr val="tx1"/>
                </a:solidFill>
                <a:effectLst/>
              </a:rPr>
              <a:t>Efeitos dos fluidos na ruptura</a:t>
            </a:r>
            <a:endParaRPr lang="en-BR" sz="2400" kern="100" dirty="0">
              <a:solidFill>
                <a:schemeClr val="tx1"/>
              </a:solidFill>
              <a:effectLst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E556B8-3673-B9A2-78C6-B87812D48BC5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2" name="Date Placeholder 24">
            <a:extLst>
              <a:ext uri="{FF2B5EF4-FFF2-40B4-BE49-F238E27FC236}">
                <a16:creationId xmlns:a16="http://schemas.microsoft.com/office/drawing/2014/main" id="{B2B55480-165C-9289-4487-7AE1C44C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3" name="Slide Number Placeholder 26">
            <a:extLst>
              <a:ext uri="{FF2B5EF4-FFF2-40B4-BE49-F238E27FC236}">
                <a16:creationId xmlns:a16="http://schemas.microsoft.com/office/drawing/2014/main" id="{14BA8396-89CC-9277-AFE5-FBBC071F4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598634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30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Tensor de Tensões e de Deformações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4F1696-7003-8BA4-9527-3359F0EECAE6}"/>
              </a:ext>
            </a:extLst>
          </p:cNvPr>
          <p:cNvSpPr txBox="1"/>
          <p:nvPr/>
        </p:nvSpPr>
        <p:spPr>
          <a:xfrm>
            <a:off x="6578499" y="1613277"/>
            <a:ext cx="18498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Notação Indicial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B62E8B2-B051-C6E6-AD94-AB870BB95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7125" y="1959016"/>
            <a:ext cx="2826490" cy="183339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B6434DF-01D5-EA0A-8E3F-433B91D9A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15" y="2048779"/>
            <a:ext cx="2608228" cy="183339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FF082E7-1492-0916-7D9B-57C19C534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0307" y="4075794"/>
            <a:ext cx="5501458" cy="174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4201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Conceitos Básicos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31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F9BCBD6-656D-F4F6-295D-6287A21A2DF4}"/>
              </a:ext>
            </a:extLst>
          </p:cNvPr>
          <p:cNvSpPr txBox="1"/>
          <p:nvPr/>
        </p:nvSpPr>
        <p:spPr>
          <a:xfrm>
            <a:off x="421573" y="822693"/>
            <a:ext cx="76833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Exercícios Tensão / Deformação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0A2E83A-C5FF-FC9C-1902-3C84D126B24B}"/>
              </a:ext>
            </a:extLst>
          </p:cNvPr>
          <p:cNvSpPr txBox="1"/>
          <p:nvPr/>
        </p:nvSpPr>
        <p:spPr>
          <a:xfrm>
            <a:off x="588498" y="1531667"/>
            <a:ext cx="1107702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1 – Uma amostra sólida e cilíndrica de rocha é testada em equipamento de ensaio à compressão para examinar seu comportamento tensão/deformação. A amostra possui 6” de diâmetro e 12” de comprimento, com célula de carga de compressão impõe uma carga constante de 10.000 </a:t>
            </a:r>
            <a:r>
              <a:rPr lang="pt-BR" sz="2000" dirty="0" err="1"/>
              <a:t>lbf</a:t>
            </a:r>
            <a:r>
              <a:rPr lang="pt-BR" sz="2000" dirty="0"/>
              <a:t>, igualmente tanto na parte superior quanto na parte inferior da amostra de rocha. Pressupondo uma redução de comprimento de 0,02”, encontre a tensão de compressão e a deformação específica da rocha.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2 – Supondo uma barra metálica sob tração, com l</a:t>
            </a:r>
            <a:r>
              <a:rPr lang="pt-BR" sz="2000" baseline="-25000" dirty="0"/>
              <a:t>0 </a:t>
            </a:r>
            <a:r>
              <a:rPr lang="pt-BR" sz="2000" dirty="0"/>
              <a:t>= 200 mm e </a:t>
            </a:r>
            <a:r>
              <a:rPr lang="pt-BR" sz="2000" dirty="0" err="1"/>
              <a:t>l</a:t>
            </a:r>
            <a:r>
              <a:rPr lang="pt-BR" sz="2000" baseline="-25000" dirty="0" err="1"/>
              <a:t>f</a:t>
            </a:r>
            <a:r>
              <a:rPr lang="pt-BR" sz="2000" dirty="0"/>
              <a:t> = 220 mm, determinar sua deformação .</a:t>
            </a:r>
          </a:p>
          <a:p>
            <a:pPr algn="just"/>
            <a:endParaRPr lang="pt-BR" sz="2000" dirty="0"/>
          </a:p>
          <a:p>
            <a:pPr algn="just"/>
            <a:r>
              <a:rPr lang="pt-BR" sz="2000" dirty="0"/>
              <a:t>3 – Um tubo de concreto suporta uma carga de compressão de 24,5 ton. Os diâmetros interno e externo são de 91 com e 127 cm, respectivamente, e seu comprimento é de 100 cm. O encurtamento notado com a aplicação da carga foi de 0,056 cm. Determine a tensão de compressão axial e a deformação no cilindro. Considerações: o peso próprio do cilindro é desprezível e não há deformação por flambagem(deslocamento lateral).</a:t>
            </a:r>
          </a:p>
        </p:txBody>
      </p:sp>
    </p:spTree>
    <p:extLst>
      <p:ext uri="{BB962C8B-B14F-4D97-AF65-F5344CB8AC3E}">
        <p14:creationId xmlns:p14="http://schemas.microsoft.com/office/powerpoint/2010/main" val="17582475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Tensor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32</a:t>
            </a:fld>
            <a:endParaRPr lang="en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062DD4-A15C-0BE3-11E8-5B68C6682110}"/>
              </a:ext>
            </a:extLst>
          </p:cNvPr>
          <p:cNvSpPr txBox="1"/>
          <p:nvPr/>
        </p:nvSpPr>
        <p:spPr>
          <a:xfrm>
            <a:off x="10137913" y="5585791"/>
            <a:ext cx="14511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hlinkClick r:id="rId3" action="ppaction://hlinksldjump"/>
              </a:rPr>
              <a:t>Voltar</a:t>
            </a:r>
            <a:endParaRPr lang="pt-BR" sz="20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A413239-29CC-217C-396C-7EB76A1D46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390"/>
          <a:stretch/>
        </p:blipFill>
        <p:spPr>
          <a:xfrm>
            <a:off x="2094836" y="1026209"/>
            <a:ext cx="7664342" cy="321296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DF9885D-40C0-2CD5-DE5E-5FE45D185E71}"/>
              </a:ext>
            </a:extLst>
          </p:cNvPr>
          <p:cNvGrpSpPr/>
          <p:nvPr/>
        </p:nvGrpSpPr>
        <p:grpSpPr>
          <a:xfrm>
            <a:off x="1986778" y="4797480"/>
            <a:ext cx="7772400" cy="1448619"/>
            <a:chOff x="1986778" y="4797480"/>
            <a:chExt cx="7772400" cy="1448619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1F671DC-C89A-CCD4-0EC6-C22E43AC55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86778" y="4797480"/>
              <a:ext cx="7772400" cy="144861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21051B8-02AA-6770-71EB-D3EB5FE0CB6F}"/>
                </a:ext>
              </a:extLst>
            </p:cNvPr>
            <p:cNvSpPr/>
            <p:nvPr/>
          </p:nvSpPr>
          <p:spPr>
            <a:xfrm>
              <a:off x="8044070" y="5880974"/>
              <a:ext cx="1715108" cy="3651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077186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Bibliografia</a:t>
            </a:r>
          </a:p>
        </p:txBody>
      </p:sp>
      <p:pic>
        <p:nvPicPr>
          <p:cNvPr id="5" name="Content Placeholder 4" descr="A book cover of a geomechanics&#10;&#10;Description automatically generated">
            <a:extLst>
              <a:ext uri="{FF2B5EF4-FFF2-40B4-BE49-F238E27FC236}">
                <a16:creationId xmlns:a16="http://schemas.microsoft.com/office/drawing/2014/main" id="{7D86C2EC-63FC-8131-A514-6EC9F2DD1A2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723236" y="1256300"/>
            <a:ext cx="1673816" cy="2296211"/>
          </a:xfrm>
          <a:prstGeom prst="rect">
            <a:avLst/>
          </a:prstGeom>
        </p:spPr>
      </p:pic>
      <p:pic>
        <p:nvPicPr>
          <p:cNvPr id="7" name="Picture 6" descr="Close-up of a book cover&#10;&#10;Description automatically generated">
            <a:extLst>
              <a:ext uri="{FF2B5EF4-FFF2-40B4-BE49-F238E27FC236}">
                <a16:creationId xmlns:a16="http://schemas.microsoft.com/office/drawing/2014/main" id="{8A121DDF-709C-5976-D0ED-296B77A99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093" y="3828528"/>
            <a:ext cx="1645288" cy="2296211"/>
          </a:xfrm>
          <a:prstGeom prst="rect">
            <a:avLst/>
          </a:prstGeom>
        </p:spPr>
      </p:pic>
      <p:pic>
        <p:nvPicPr>
          <p:cNvPr id="13" name="Picture 12" descr="A cover of a book&#10;&#10;Description automatically generated">
            <a:extLst>
              <a:ext uri="{FF2B5EF4-FFF2-40B4-BE49-F238E27FC236}">
                <a16:creationId xmlns:a16="http://schemas.microsoft.com/office/drawing/2014/main" id="{A7C115CE-B3DC-B0B9-0E51-64B28BD5A4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7547" y="1303930"/>
            <a:ext cx="1673817" cy="2296211"/>
          </a:xfrm>
          <a:prstGeom prst="rect">
            <a:avLst/>
          </a:prstGeom>
        </p:spPr>
      </p:pic>
      <p:pic>
        <p:nvPicPr>
          <p:cNvPr id="17" name="Picture 16" descr="A book cover with colorful splatters&#10;&#10;Description automatically generated">
            <a:extLst>
              <a:ext uri="{FF2B5EF4-FFF2-40B4-BE49-F238E27FC236}">
                <a16:creationId xmlns:a16="http://schemas.microsoft.com/office/drawing/2014/main" id="{4C5919E7-E650-0969-B484-496B15B73E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7547" y="3828528"/>
            <a:ext cx="1673816" cy="229621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1B9F1A-A7CF-8BF6-7ACB-C6A22B4703D6}"/>
              </a:ext>
            </a:extLst>
          </p:cNvPr>
          <p:cNvSpPr txBox="1"/>
          <p:nvPr/>
        </p:nvSpPr>
        <p:spPr>
          <a:xfrm>
            <a:off x="2333666" y="3183179"/>
            <a:ext cx="161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/>
              <a:t>M. D. Zoback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030E304-5596-7BD3-9379-D13CC25EDF2F}"/>
              </a:ext>
            </a:extLst>
          </p:cNvPr>
          <p:cNvSpPr txBox="1"/>
          <p:nvPr/>
        </p:nvSpPr>
        <p:spPr>
          <a:xfrm>
            <a:off x="6314507" y="3183179"/>
            <a:ext cx="161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/>
              <a:t>B. Aadnoy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0785F5-0E02-A2FD-C3B9-3ADD8846324F}"/>
              </a:ext>
            </a:extLst>
          </p:cNvPr>
          <p:cNvSpPr txBox="1"/>
          <p:nvPr/>
        </p:nvSpPr>
        <p:spPr>
          <a:xfrm>
            <a:off x="6271363" y="5747171"/>
            <a:ext cx="161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/>
              <a:t>M. D. Zoback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7B8328D-C210-27C0-4FA4-4B1FE6B9AC5A}"/>
              </a:ext>
            </a:extLst>
          </p:cNvPr>
          <p:cNvSpPr txBox="1"/>
          <p:nvPr/>
        </p:nvSpPr>
        <p:spPr>
          <a:xfrm>
            <a:off x="10132103" y="5747171"/>
            <a:ext cx="161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R"/>
              <a:t>R. Wanderley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747E78-154D-6B7C-E299-71BEBD83A43C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pic>
        <p:nvPicPr>
          <p:cNvPr id="10" name="Picture 9" descr="A close up of a rock&#10;&#10;Description automatically generated">
            <a:extLst>
              <a:ext uri="{FF2B5EF4-FFF2-40B4-BE49-F238E27FC236}">
                <a16:creationId xmlns:a16="http://schemas.microsoft.com/office/drawing/2014/main" id="{9B932740-1E40-48DE-4C63-9060E39BCD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96625" y="3828528"/>
            <a:ext cx="1673815" cy="2296211"/>
          </a:xfrm>
          <a:prstGeom prst="rect">
            <a:avLst/>
          </a:prstGeom>
        </p:spPr>
      </p:pic>
      <p:sp>
        <p:nvSpPr>
          <p:cNvPr id="12" name="Date Placeholder 24">
            <a:extLst>
              <a:ext uri="{FF2B5EF4-FFF2-40B4-BE49-F238E27FC236}">
                <a16:creationId xmlns:a16="http://schemas.microsoft.com/office/drawing/2014/main" id="{C84A0679-6695-B5D0-D6D3-0CF9C8ED70E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4" name="Slide Number Placeholder 26">
            <a:extLst>
              <a:ext uri="{FF2B5EF4-FFF2-40B4-BE49-F238E27FC236}">
                <a16:creationId xmlns:a16="http://schemas.microsoft.com/office/drawing/2014/main" id="{8759D773-23D9-C424-2B95-8DE9EF866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4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F4A476-B07B-DC85-0252-7AF3CD594E6C}"/>
              </a:ext>
            </a:extLst>
          </p:cNvPr>
          <p:cNvSpPr txBox="1"/>
          <p:nvPr/>
        </p:nvSpPr>
        <p:spPr>
          <a:xfrm>
            <a:off x="2356382" y="5746496"/>
            <a:ext cx="14042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 err="1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Erling</a:t>
            </a:r>
            <a:r>
              <a:rPr lang="en-US" b="0" i="0" u="none" strike="noStrike" dirty="0">
                <a:solidFill>
                  <a:srgbClr val="333333"/>
                </a:solidFill>
                <a:effectLst/>
                <a:latin typeface="Helvetica Neue" panose="02000503000000020004" pitchFamily="2" charset="0"/>
              </a:rPr>
              <a:t> Fjær</a:t>
            </a:r>
            <a:endParaRPr lang="en-BR" dirty="0"/>
          </a:p>
        </p:txBody>
      </p:sp>
    </p:spTree>
    <p:extLst>
      <p:ext uri="{BB962C8B-B14F-4D97-AF65-F5344CB8AC3E}">
        <p14:creationId xmlns:p14="http://schemas.microsoft.com/office/powerpoint/2010/main" val="3342683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Introdução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5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52EB0-0BB3-D1B8-41EA-B54C50EE52EB}"/>
              </a:ext>
            </a:extLst>
          </p:cNvPr>
          <p:cNvSpPr txBox="1"/>
          <p:nvPr/>
        </p:nvSpPr>
        <p:spPr>
          <a:xfrm>
            <a:off x="302573" y="921893"/>
            <a:ext cx="11586853" cy="46166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Definição de Geomecânica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MR12"/>
              </a:rPr>
              <a:t>Geomec</a:t>
            </a:r>
            <a:r>
              <a:rPr lang="en-US" dirty="0">
                <a:latin typeface="CMR12"/>
              </a:rPr>
              <a:t>â</a:t>
            </a:r>
            <a:r>
              <a:rPr lang="en-US" sz="1800" dirty="0">
                <a:effectLst/>
                <a:latin typeface="CMR12"/>
              </a:rPr>
              <a:t>nica estuda o </a:t>
            </a:r>
            <a:r>
              <a:rPr lang="en-US" sz="1800" dirty="0" err="1">
                <a:effectLst/>
                <a:latin typeface="CMR12"/>
              </a:rPr>
              <a:t>comportamento</a:t>
            </a:r>
            <a:r>
              <a:rPr lang="en-US" sz="1800" dirty="0">
                <a:effectLst/>
                <a:latin typeface="CMR12"/>
              </a:rPr>
              <a:t> </a:t>
            </a:r>
            <a:r>
              <a:rPr lang="en-US" sz="1800" dirty="0" err="1">
                <a:effectLst/>
                <a:latin typeface="CMR12"/>
              </a:rPr>
              <a:t>mecânico</a:t>
            </a:r>
            <a:r>
              <a:rPr lang="en-US" sz="1800" dirty="0">
                <a:effectLst/>
                <a:latin typeface="CMR12"/>
              </a:rPr>
              <a:t> das </a:t>
            </a:r>
            <a:r>
              <a:rPr lang="en-US" sz="1800" dirty="0" err="1">
                <a:effectLst/>
                <a:latin typeface="CMR12"/>
              </a:rPr>
              <a:t>rochas</a:t>
            </a:r>
            <a:r>
              <a:rPr lang="en-US" sz="1800" dirty="0">
                <a:effectLst/>
                <a:latin typeface="CMR12"/>
              </a:rPr>
              <a:t>/solos</a:t>
            </a:r>
            <a:r>
              <a:rPr lang="en-US" dirty="0">
                <a:latin typeface="CMR12"/>
              </a:rPr>
              <a:t> </a:t>
            </a:r>
            <a:r>
              <a:rPr lang="en-US" sz="1800" dirty="0" err="1">
                <a:effectLst/>
                <a:latin typeface="CMR12"/>
              </a:rPr>
              <a:t>em</a:t>
            </a:r>
            <a:r>
              <a:rPr lang="en-US" sz="1800" dirty="0">
                <a:effectLst/>
                <a:latin typeface="CMR12"/>
              </a:rPr>
              <a:t> </a:t>
            </a:r>
            <a:r>
              <a:rPr lang="en-US" sz="1800" dirty="0" err="1">
                <a:effectLst/>
                <a:latin typeface="CMR12"/>
              </a:rPr>
              <a:t>resposta</a:t>
            </a:r>
            <a:r>
              <a:rPr lang="en-US" sz="1800" dirty="0">
                <a:effectLst/>
                <a:latin typeface="CMR12"/>
              </a:rPr>
              <a:t> </a:t>
            </a:r>
            <a:r>
              <a:rPr lang="en-US" sz="1800" dirty="0" err="1">
                <a:effectLst/>
                <a:latin typeface="CMR12"/>
              </a:rPr>
              <a:t>às</a:t>
            </a:r>
            <a:r>
              <a:rPr lang="en-US" sz="1800" dirty="0">
                <a:effectLst/>
                <a:latin typeface="CMR12"/>
              </a:rPr>
              <a:t> </a:t>
            </a:r>
            <a:r>
              <a:rPr lang="en-US" sz="1800" dirty="0" err="1">
                <a:effectLst/>
                <a:latin typeface="CMR12"/>
              </a:rPr>
              <a:t>alterações</a:t>
            </a:r>
            <a:r>
              <a:rPr lang="en-US" sz="1800" dirty="0">
                <a:effectLst/>
                <a:latin typeface="CMR12"/>
              </a:rPr>
              <a:t> de </a:t>
            </a:r>
            <a:r>
              <a:rPr lang="en-US" sz="1800" dirty="0" err="1">
                <a:effectLst/>
                <a:latin typeface="CMR12"/>
              </a:rPr>
              <a:t>tensão</a:t>
            </a:r>
            <a:r>
              <a:rPr lang="en-US" sz="1800" dirty="0">
                <a:effectLst/>
                <a:latin typeface="CMR12"/>
              </a:rPr>
              <a:t>, </a:t>
            </a:r>
            <a:r>
              <a:rPr lang="en-US" sz="1800" dirty="0" err="1">
                <a:effectLst/>
                <a:latin typeface="CMR12"/>
              </a:rPr>
              <a:t>pressão</a:t>
            </a:r>
            <a:r>
              <a:rPr lang="en-US" dirty="0">
                <a:latin typeface="CMR12"/>
              </a:rPr>
              <a:t>,</a:t>
            </a:r>
            <a:r>
              <a:rPr lang="en-US" sz="1800" dirty="0">
                <a:effectLst/>
                <a:latin typeface="CMR12"/>
              </a:rPr>
              <a:t> </a:t>
            </a:r>
            <a:r>
              <a:rPr lang="pt-BR" sz="1800" dirty="0">
                <a:effectLst/>
                <a:latin typeface="CMR12"/>
              </a:rPr>
              <a:t>temperatura (e composição química).</a:t>
            </a:r>
          </a:p>
          <a:p>
            <a:endParaRPr lang="pt-BR" dirty="0">
              <a:latin typeface="CMR12"/>
            </a:endParaRPr>
          </a:p>
          <a:p>
            <a:r>
              <a:rPr lang="pt-BR" dirty="0">
                <a:latin typeface="CMR12"/>
              </a:rPr>
              <a:t>Geomecânica </a:t>
            </a:r>
            <a:r>
              <a:rPr lang="pt-BR" dirty="0" err="1">
                <a:latin typeface="CMR12"/>
              </a:rPr>
              <a:t>vs</a:t>
            </a:r>
            <a:r>
              <a:rPr lang="pt-BR" dirty="0">
                <a:latin typeface="CMR12"/>
              </a:rPr>
              <a:t> Geotecnia</a:t>
            </a:r>
          </a:p>
          <a:p>
            <a:endParaRPr lang="pt-BR" dirty="0">
              <a:latin typeface="CMR12"/>
            </a:endParaRPr>
          </a:p>
          <a:p>
            <a:pPr algn="just"/>
            <a:r>
              <a:rPr lang="en-US" dirty="0">
                <a:solidFill>
                  <a:schemeClr val="accent1"/>
                </a:solidFill>
              </a:rPr>
              <a:t>“A </a:t>
            </a:r>
            <a:r>
              <a:rPr lang="en-US" dirty="0" err="1">
                <a:solidFill>
                  <a:schemeClr val="accent1"/>
                </a:solidFill>
              </a:rPr>
              <a:t>definição</a:t>
            </a:r>
            <a:r>
              <a:rPr lang="en-US" dirty="0">
                <a:solidFill>
                  <a:schemeClr val="accent1"/>
                </a:solidFill>
              </a:rPr>
              <a:t> de geomecânica </a:t>
            </a:r>
            <a:r>
              <a:rPr lang="en-US" dirty="0" err="1">
                <a:solidFill>
                  <a:schemeClr val="accent1"/>
                </a:solidFill>
              </a:rPr>
              <a:t>é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confusa</a:t>
            </a:r>
            <a:r>
              <a:rPr lang="en-US" dirty="0">
                <a:solidFill>
                  <a:schemeClr val="accent1"/>
                </a:solidFill>
              </a:rPr>
              <a:t>. </a:t>
            </a:r>
            <a:r>
              <a:rPr lang="en-US" dirty="0" err="1">
                <a:solidFill>
                  <a:schemeClr val="accent1"/>
                </a:solidFill>
              </a:rPr>
              <a:t>Existe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diferença</a:t>
            </a:r>
            <a:r>
              <a:rPr lang="en-US" dirty="0">
                <a:solidFill>
                  <a:schemeClr val="accent1"/>
                </a:solidFill>
              </a:rPr>
              <a:t> entre </a:t>
            </a:r>
            <a:r>
              <a:rPr lang="en-US" dirty="0" err="1">
                <a:solidFill>
                  <a:schemeClr val="accent1"/>
                </a:solidFill>
              </a:rPr>
              <a:t>geotecnologia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engenharia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geotécnica</a:t>
            </a:r>
            <a:r>
              <a:rPr lang="en-US" dirty="0">
                <a:solidFill>
                  <a:schemeClr val="accent1"/>
                </a:solidFill>
              </a:rPr>
              <a:t> e geomecânica? </a:t>
            </a:r>
            <a:r>
              <a:rPr lang="en-US" dirty="0" err="1">
                <a:solidFill>
                  <a:schemeClr val="accent1"/>
                </a:solidFill>
              </a:rPr>
              <a:t>Além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disso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há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diferença</a:t>
            </a:r>
            <a:r>
              <a:rPr lang="en-US" dirty="0">
                <a:solidFill>
                  <a:schemeClr val="accent1"/>
                </a:solidFill>
              </a:rPr>
              <a:t> entre </a:t>
            </a:r>
            <a:r>
              <a:rPr lang="en-US" dirty="0" err="1">
                <a:solidFill>
                  <a:schemeClr val="accent1"/>
                </a:solidFill>
              </a:rPr>
              <a:t>geologia</a:t>
            </a:r>
            <a:r>
              <a:rPr lang="en-US" dirty="0">
                <a:solidFill>
                  <a:schemeClr val="accent1"/>
                </a:solidFill>
              </a:rPr>
              <a:t> de </a:t>
            </a:r>
            <a:r>
              <a:rPr lang="en-US" dirty="0" err="1">
                <a:solidFill>
                  <a:schemeClr val="accent1"/>
                </a:solidFill>
              </a:rPr>
              <a:t>engenharia</a:t>
            </a:r>
            <a:r>
              <a:rPr lang="en-US" dirty="0">
                <a:solidFill>
                  <a:schemeClr val="accent1"/>
                </a:solidFill>
              </a:rPr>
              <a:t> e </a:t>
            </a:r>
            <a:r>
              <a:rPr lang="en-US" dirty="0" err="1">
                <a:solidFill>
                  <a:schemeClr val="accent1"/>
                </a:solidFill>
              </a:rPr>
              <a:t>engenharia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geológica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áreas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também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intimamente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relacionadas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à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geotecnologia</a:t>
            </a:r>
            <a:r>
              <a:rPr lang="en-US" dirty="0">
                <a:solidFill>
                  <a:schemeClr val="accent1"/>
                </a:solidFill>
              </a:rPr>
              <a:t>, </a:t>
            </a:r>
            <a:r>
              <a:rPr lang="en-US" dirty="0" err="1">
                <a:solidFill>
                  <a:schemeClr val="accent1"/>
                </a:solidFill>
              </a:rPr>
              <a:t>engenharia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 err="1">
                <a:solidFill>
                  <a:schemeClr val="accent1"/>
                </a:solidFill>
              </a:rPr>
              <a:t>geotécnica</a:t>
            </a:r>
            <a:r>
              <a:rPr lang="en-US" dirty="0">
                <a:solidFill>
                  <a:schemeClr val="accent1"/>
                </a:solidFill>
              </a:rPr>
              <a:t> e geomecânica?”</a:t>
            </a:r>
            <a:endParaRPr lang="en-US" dirty="0">
              <a:latin typeface="Google Sans"/>
            </a:endParaRPr>
          </a:p>
          <a:p>
            <a:pPr algn="just"/>
            <a:r>
              <a:rPr lang="en-US" dirty="0">
                <a:solidFill>
                  <a:schemeClr val="accent1"/>
                </a:solidFill>
                <a:latin typeface="Google Sans"/>
              </a:rPr>
              <a:t>"</a:t>
            </a:r>
            <a:r>
              <a:rPr lang="en-US" dirty="0" err="1">
                <a:solidFill>
                  <a:schemeClr val="accent1"/>
                </a:solidFill>
                <a:latin typeface="Google Sans"/>
              </a:rPr>
              <a:t>Enquanto</a:t>
            </a:r>
            <a:r>
              <a:rPr lang="en-US" dirty="0">
                <a:solidFill>
                  <a:schemeClr val="accent1"/>
                </a:solidFill>
                <a:latin typeface="Google Sans"/>
              </a:rPr>
              <a:t> a </a:t>
            </a:r>
            <a:r>
              <a:rPr lang="en-US" dirty="0" err="1">
                <a:solidFill>
                  <a:schemeClr val="accent1"/>
                </a:solidFill>
                <a:latin typeface="Google Sans"/>
              </a:rPr>
              <a:t>geotecnologia</a:t>
            </a:r>
            <a:r>
              <a:rPr lang="en-US" dirty="0">
                <a:solidFill>
                  <a:schemeClr val="accent1"/>
                </a:solidFill>
                <a:latin typeface="Google Sans"/>
              </a:rPr>
              <a:t> e a </a:t>
            </a:r>
            <a:r>
              <a:rPr lang="en-US" dirty="0" err="1">
                <a:solidFill>
                  <a:schemeClr val="accent1"/>
                </a:solidFill>
                <a:latin typeface="Google Sans"/>
              </a:rPr>
              <a:t>engenharia</a:t>
            </a:r>
            <a:r>
              <a:rPr lang="en-US" dirty="0">
                <a:solidFill>
                  <a:schemeClr val="accent1"/>
                </a:solidFill>
                <a:latin typeface="Google Sans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oogle Sans"/>
              </a:rPr>
              <a:t>geotécnica</a:t>
            </a:r>
            <a:r>
              <a:rPr lang="en-US" dirty="0">
                <a:solidFill>
                  <a:schemeClr val="accent1"/>
                </a:solidFill>
                <a:latin typeface="Google Sans"/>
              </a:rPr>
              <a:t> se </a:t>
            </a:r>
            <a:r>
              <a:rPr lang="en-US" dirty="0" err="1">
                <a:solidFill>
                  <a:schemeClr val="accent1"/>
                </a:solidFill>
                <a:latin typeface="Google Sans"/>
              </a:rPr>
              <a:t>concentram</a:t>
            </a:r>
            <a:r>
              <a:rPr lang="en-US" dirty="0">
                <a:solidFill>
                  <a:schemeClr val="accent1"/>
                </a:solidFill>
                <a:latin typeface="Google Sans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oogle Sans"/>
              </a:rPr>
              <a:t>nos</a:t>
            </a:r>
            <a:r>
              <a:rPr lang="en-US" dirty="0">
                <a:solidFill>
                  <a:schemeClr val="accent1"/>
                </a:solidFill>
                <a:latin typeface="Google Sans"/>
              </a:rPr>
              <a:t> solos, a geomecânica </a:t>
            </a:r>
            <a:r>
              <a:rPr lang="en-US" dirty="0" err="1">
                <a:solidFill>
                  <a:schemeClr val="accent1"/>
                </a:solidFill>
                <a:latin typeface="Google Sans"/>
              </a:rPr>
              <a:t>combina</a:t>
            </a:r>
            <a:r>
              <a:rPr lang="en-US" dirty="0">
                <a:solidFill>
                  <a:schemeClr val="accent1"/>
                </a:solidFill>
                <a:latin typeface="Google Sans"/>
              </a:rPr>
              <a:t> </a:t>
            </a:r>
            <a:r>
              <a:rPr lang="en-US" dirty="0" err="1">
                <a:solidFill>
                  <a:schemeClr val="accent1"/>
                </a:solidFill>
                <a:latin typeface="Google Sans"/>
              </a:rPr>
              <a:t>geologia</a:t>
            </a:r>
            <a:r>
              <a:rPr lang="en-US" dirty="0">
                <a:solidFill>
                  <a:schemeClr val="accent1"/>
                </a:solidFill>
                <a:latin typeface="Google Sans"/>
              </a:rPr>
              <a:t>, </a:t>
            </a:r>
            <a:r>
              <a:rPr lang="en-US" dirty="0" err="1">
                <a:solidFill>
                  <a:schemeClr val="accent1"/>
                </a:solidFill>
                <a:latin typeface="Google Sans"/>
              </a:rPr>
              <a:t>mecânica</a:t>
            </a:r>
            <a:r>
              <a:rPr lang="en-US" dirty="0">
                <a:solidFill>
                  <a:schemeClr val="accent1"/>
                </a:solidFill>
                <a:latin typeface="Google Sans"/>
              </a:rPr>
              <a:t> dos solos e </a:t>
            </a:r>
            <a:r>
              <a:rPr lang="en-US" dirty="0" err="1">
                <a:solidFill>
                  <a:schemeClr val="accent1"/>
                </a:solidFill>
                <a:latin typeface="Google Sans"/>
              </a:rPr>
              <a:t>mecânica</a:t>
            </a:r>
            <a:r>
              <a:rPr lang="en-US" dirty="0">
                <a:solidFill>
                  <a:schemeClr val="accent1"/>
                </a:solidFill>
                <a:latin typeface="Google Sans"/>
              </a:rPr>
              <a:t> das </a:t>
            </a:r>
            <a:r>
              <a:rPr lang="en-US" dirty="0" err="1">
                <a:solidFill>
                  <a:schemeClr val="accent1"/>
                </a:solidFill>
                <a:latin typeface="Google Sans"/>
              </a:rPr>
              <a:t>rochas</a:t>
            </a:r>
            <a:r>
              <a:rPr lang="en-US" dirty="0">
                <a:solidFill>
                  <a:schemeClr val="accent1"/>
                </a:solidFill>
                <a:latin typeface="Google Sans"/>
              </a:rPr>
              <a:t>."</a:t>
            </a:r>
            <a:r>
              <a:rPr lang="en-US" dirty="0"/>
              <a:t>Geomechanics Challenges and its Future Direction – Food for Thought”, Ghana Mining Journal, pp. 14 - 20 </a:t>
            </a:r>
            <a:endParaRPr lang="en-US" b="0" i="0" u="none" strike="noStrike" dirty="0">
              <a:solidFill>
                <a:schemeClr val="accent1"/>
              </a:solidFill>
              <a:effectLst/>
              <a:latin typeface="Google Sans"/>
            </a:endParaRPr>
          </a:p>
          <a:p>
            <a:pPr lvl="1"/>
            <a:endParaRPr lang="en-US" dirty="0">
              <a:latin typeface="Google Sans"/>
            </a:endParaRPr>
          </a:p>
          <a:p>
            <a:pPr algn="just"/>
            <a:r>
              <a:rPr lang="pt-BR" dirty="0">
                <a:solidFill>
                  <a:schemeClr val="accent1"/>
                </a:solidFill>
              </a:rPr>
              <a:t>"O projeto de engenharia geotécnica é baseado em modelos matemáticos, constitutivos e numéricos implementados em códigos computacionais que são capazes de prever o comportamento de </a:t>
            </a:r>
            <a:r>
              <a:rPr lang="pt-BR" dirty="0" err="1">
                <a:solidFill>
                  <a:schemeClr val="accent1"/>
                </a:solidFill>
              </a:rPr>
              <a:t>geoestruturas</a:t>
            </a:r>
            <a:r>
              <a:rPr lang="pt-BR" dirty="0">
                <a:solidFill>
                  <a:schemeClr val="accent1"/>
                </a:solidFill>
              </a:rPr>
              <a:t> e fundações sob uma ampla variedade de condições de carregamento, às vezes exigentes ou extremas."</a:t>
            </a:r>
            <a:r>
              <a:rPr lang="en-US" dirty="0">
                <a:solidFill>
                  <a:schemeClr val="accent1"/>
                </a:solidFill>
              </a:rPr>
              <a:t> </a:t>
            </a:r>
            <a:r>
              <a:rPr lang="en-US" dirty="0">
                <a:latin typeface="Googl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https://doi.org/10.1002/nme.3192</a:t>
            </a:r>
            <a:endParaRPr lang="pt-BR" dirty="0">
              <a:latin typeface="Google Sans"/>
            </a:endParaRPr>
          </a:p>
        </p:txBody>
      </p:sp>
    </p:spTree>
    <p:extLst>
      <p:ext uri="{BB962C8B-B14F-4D97-AF65-F5344CB8AC3E}">
        <p14:creationId xmlns:p14="http://schemas.microsoft.com/office/powerpoint/2010/main" val="1345826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product&#10;&#10;Description automatically generated">
            <a:extLst>
              <a:ext uri="{FF2B5EF4-FFF2-40B4-BE49-F238E27FC236}">
                <a16:creationId xmlns:a16="http://schemas.microsoft.com/office/drawing/2014/main" id="{2B213F6A-FE1D-F1F1-BFAD-0A4CA924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9385" y="2083245"/>
            <a:ext cx="5693229" cy="35730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553D1E1-2C54-6F48-86FB-B81E848AC3C5}"/>
              </a:ext>
            </a:extLst>
          </p:cNvPr>
          <p:cNvSpPr/>
          <p:nvPr/>
        </p:nvSpPr>
        <p:spPr>
          <a:xfrm>
            <a:off x="3249385" y="1992087"/>
            <a:ext cx="5693228" cy="1894114"/>
          </a:xfrm>
          <a:prstGeom prst="rect">
            <a:avLst/>
          </a:prstGeom>
          <a:solidFill>
            <a:schemeClr val="accent1">
              <a:alpha val="28053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Introdução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6</a:t>
            </a:fld>
            <a:endParaRPr lang="en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52EB0-0BB3-D1B8-41EA-B54C50EE52EB}"/>
              </a:ext>
            </a:extLst>
          </p:cNvPr>
          <p:cNvSpPr txBox="1"/>
          <p:nvPr/>
        </p:nvSpPr>
        <p:spPr>
          <a:xfrm>
            <a:off x="838199" y="1135995"/>
            <a:ext cx="1051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sz="2000" dirty="0">
                <a:latin typeface="CMR12"/>
              </a:rPr>
              <a:t>Na área de petróleo “Geomecânica” é o termo amplamente utilizado no </a:t>
            </a:r>
            <a:r>
              <a:rPr lang="en-US" sz="2000" dirty="0" err="1">
                <a:effectLst/>
                <a:latin typeface="CMR12"/>
              </a:rPr>
              <a:t>estudo</a:t>
            </a:r>
            <a:r>
              <a:rPr lang="en-US" sz="2000" dirty="0">
                <a:effectLst/>
                <a:latin typeface="CMR12"/>
              </a:rPr>
              <a:t> do </a:t>
            </a:r>
            <a:r>
              <a:rPr lang="en-US" sz="2000" dirty="0" err="1">
                <a:effectLst/>
                <a:latin typeface="CMR12"/>
              </a:rPr>
              <a:t>comportamento</a:t>
            </a:r>
            <a:r>
              <a:rPr lang="en-US" sz="2000" dirty="0">
                <a:effectLst/>
                <a:latin typeface="CMR12"/>
              </a:rPr>
              <a:t> </a:t>
            </a:r>
            <a:r>
              <a:rPr lang="en-US" sz="2000" dirty="0" err="1">
                <a:effectLst/>
                <a:latin typeface="CMR12"/>
              </a:rPr>
              <a:t>mecânico</a:t>
            </a:r>
            <a:r>
              <a:rPr lang="en-US" sz="2000" dirty="0">
                <a:effectLst/>
                <a:latin typeface="CMR12"/>
              </a:rPr>
              <a:t> das </a:t>
            </a:r>
            <a:r>
              <a:rPr lang="en-US" sz="2000" dirty="0" err="1">
                <a:effectLst/>
                <a:latin typeface="CMR12"/>
              </a:rPr>
              <a:t>rochas</a:t>
            </a:r>
            <a:r>
              <a:rPr lang="pt-PT" sz="2000" dirty="0">
                <a:solidFill>
                  <a:schemeClr val="accent1"/>
                </a:solidFill>
                <a:effectLst/>
                <a:latin typeface="CMR12"/>
              </a:rPr>
              <a:t> </a:t>
            </a:r>
            <a:r>
              <a:rPr lang="pt-PT" sz="2000" dirty="0">
                <a:effectLst/>
                <a:latin typeface="CMR12"/>
              </a:rPr>
              <a:t>e</a:t>
            </a:r>
            <a:r>
              <a:rPr lang="pt-PT" sz="2000" dirty="0">
                <a:latin typeface="CMR12"/>
              </a:rPr>
              <a:t>m associação com a modelagem de fluxo.</a:t>
            </a:r>
            <a:endParaRPr lang="pt-BR" sz="2000" dirty="0">
              <a:latin typeface="Google San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D39B12-CE73-DB6C-DA04-3A382226DD03}"/>
              </a:ext>
            </a:extLst>
          </p:cNvPr>
          <p:cNvSpPr txBox="1"/>
          <p:nvPr/>
        </p:nvSpPr>
        <p:spPr>
          <a:xfrm>
            <a:off x="2897736" y="5656311"/>
            <a:ext cx="63965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 err="1">
                <a:effectLst/>
                <a:latin typeface="CMTI12"/>
              </a:rPr>
              <a:t>Cadeia</a:t>
            </a:r>
            <a:r>
              <a:rPr lang="en-US" sz="1400" dirty="0">
                <a:effectLst/>
                <a:latin typeface="CMTI12"/>
              </a:rPr>
              <a:t> de </a:t>
            </a:r>
            <a:r>
              <a:rPr lang="en-US" sz="1400" dirty="0" err="1">
                <a:effectLst/>
                <a:latin typeface="CMTI12"/>
              </a:rPr>
              <a:t>efeitos</a:t>
            </a:r>
            <a:r>
              <a:rPr lang="en-US" sz="1400" dirty="0">
                <a:effectLst/>
                <a:latin typeface="CMTI12"/>
              </a:rPr>
              <a:t> </a:t>
            </a:r>
            <a:r>
              <a:rPr lang="en-US" sz="1400" dirty="0" err="1">
                <a:effectLst/>
                <a:latin typeface="CMTI12"/>
              </a:rPr>
              <a:t>fluxo-deforma</a:t>
            </a:r>
            <a:r>
              <a:rPr lang="en-US" sz="1400" dirty="0" err="1">
                <a:latin typeface="CMTI12"/>
              </a:rPr>
              <a:t>çã</a:t>
            </a:r>
            <a:r>
              <a:rPr lang="en-US" sz="1400" dirty="0" err="1">
                <a:effectLst/>
                <a:latin typeface="CMTI12"/>
              </a:rPr>
              <a:t>o</a:t>
            </a:r>
            <a:r>
              <a:rPr lang="en-US" sz="1400" dirty="0">
                <a:effectLst/>
                <a:latin typeface="CMTI12"/>
              </a:rPr>
              <a:t> - </a:t>
            </a:r>
            <a:r>
              <a:rPr lang="en-US" sz="1400" dirty="0" err="1">
                <a:effectLst/>
                <a:latin typeface="CMTI12"/>
              </a:rPr>
              <a:t>adaptado</a:t>
            </a:r>
            <a:r>
              <a:rPr lang="en-US" sz="1400" dirty="0">
                <a:effectLst/>
                <a:latin typeface="CMTI12"/>
              </a:rPr>
              <a:t> de Gutierrez, M. e Lewis, R. W. (1998). </a:t>
            </a:r>
            <a:endParaRPr lang="en-US" sz="14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22031B-3CF5-46E8-F0D5-BF582F2EED5C}"/>
              </a:ext>
            </a:extLst>
          </p:cNvPr>
          <p:cNvSpPr/>
          <p:nvPr/>
        </p:nvSpPr>
        <p:spPr>
          <a:xfrm>
            <a:off x="3249385" y="3886201"/>
            <a:ext cx="5693228" cy="1770109"/>
          </a:xfrm>
          <a:prstGeom prst="rect">
            <a:avLst/>
          </a:prstGeom>
          <a:solidFill>
            <a:schemeClr val="accent2">
              <a:lumMod val="60000"/>
              <a:lumOff val="40000"/>
              <a:alpha val="3897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ED5DE1-6676-EE1C-6055-864EE2B6B7BF}"/>
              </a:ext>
            </a:extLst>
          </p:cNvPr>
          <p:cNvSpPr txBox="1"/>
          <p:nvPr/>
        </p:nvSpPr>
        <p:spPr>
          <a:xfrm>
            <a:off x="2583315" y="2745359"/>
            <a:ext cx="676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70C0"/>
                </a:solidFill>
              </a:rPr>
              <a:t>fluxo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A54099E-198A-F109-5B18-D66E9A7AD22B}"/>
              </a:ext>
            </a:extLst>
          </p:cNvPr>
          <p:cNvSpPr txBox="1"/>
          <p:nvPr/>
        </p:nvSpPr>
        <p:spPr>
          <a:xfrm>
            <a:off x="1896072" y="4440199"/>
            <a:ext cx="151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accent2">
                    <a:lumMod val="75000"/>
                  </a:schemeClr>
                </a:solidFill>
              </a:rPr>
              <a:t>geomecânica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5E0DAD-1F00-9CAB-16FF-2EB043D68675}"/>
              </a:ext>
            </a:extLst>
          </p:cNvPr>
          <p:cNvSpPr txBox="1"/>
          <p:nvPr/>
        </p:nvSpPr>
        <p:spPr>
          <a:xfrm>
            <a:off x="340253" y="795554"/>
            <a:ext cx="6140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Definição de Geomecânica</a:t>
            </a:r>
          </a:p>
        </p:txBody>
      </p:sp>
    </p:spTree>
    <p:extLst>
      <p:ext uri="{BB962C8B-B14F-4D97-AF65-F5344CB8AC3E}">
        <p14:creationId xmlns:p14="http://schemas.microsoft.com/office/powerpoint/2010/main" val="272580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  <p:bldP spid="9" grpId="0" animBg="1"/>
      <p:bldP spid="12" grpId="0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Introdução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7</a:t>
            </a:fld>
            <a:endParaRPr lang="en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AF9023-74C4-B0B3-EC71-7D9FD9D77C46}"/>
              </a:ext>
            </a:extLst>
          </p:cNvPr>
          <p:cNvSpPr txBox="1"/>
          <p:nvPr/>
        </p:nvSpPr>
        <p:spPr>
          <a:xfrm>
            <a:off x="2751114" y="5931837"/>
            <a:ext cx="6689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 err="1">
                <a:effectLst/>
                <a:latin typeface="CMTI12"/>
              </a:rPr>
              <a:t>Acoplamento</a:t>
            </a:r>
            <a:r>
              <a:rPr lang="en-US" sz="1800" dirty="0">
                <a:effectLst/>
                <a:latin typeface="CMTI12"/>
              </a:rPr>
              <a:t> </a:t>
            </a:r>
            <a:r>
              <a:rPr lang="en-US" sz="1800" dirty="0" err="1">
                <a:effectLst/>
                <a:latin typeface="CMTI12"/>
              </a:rPr>
              <a:t>fluxo</a:t>
            </a:r>
            <a:r>
              <a:rPr lang="en-US" sz="1800" dirty="0">
                <a:effectLst/>
                <a:latin typeface="CMTI12"/>
              </a:rPr>
              <a:t>-geomec</a:t>
            </a:r>
            <a:r>
              <a:rPr lang="en-US" dirty="0">
                <a:latin typeface="CMTI12"/>
              </a:rPr>
              <a:t>â</a:t>
            </a:r>
            <a:r>
              <a:rPr lang="en-US" sz="1800" dirty="0">
                <a:effectLst/>
                <a:latin typeface="CMTI12"/>
              </a:rPr>
              <a:t>nico - </a:t>
            </a:r>
            <a:r>
              <a:rPr lang="en-US" sz="1800" dirty="0" err="1">
                <a:effectLst/>
                <a:latin typeface="CMTI12"/>
              </a:rPr>
              <a:t>adaptado</a:t>
            </a:r>
            <a:r>
              <a:rPr lang="en-US" sz="1800" dirty="0">
                <a:effectLst/>
                <a:latin typeface="CMTI12"/>
              </a:rPr>
              <a:t> de Fleming, P. D. (2004). </a:t>
            </a:r>
            <a:endParaRPr lang="en-US" dirty="0"/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15641AAB-5C36-E61F-D057-B721F522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735" y="737230"/>
            <a:ext cx="3952213" cy="5222143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B5886329-2826-5964-64C7-D1264C2139C9}"/>
              </a:ext>
            </a:extLst>
          </p:cNvPr>
          <p:cNvSpPr txBox="1"/>
          <p:nvPr/>
        </p:nvSpPr>
        <p:spPr>
          <a:xfrm>
            <a:off x="114923" y="737230"/>
            <a:ext cx="614091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Geomecânica na Simulação de Fluxo</a:t>
            </a:r>
          </a:p>
        </p:txBody>
      </p:sp>
    </p:spTree>
    <p:extLst>
      <p:ext uri="{BB962C8B-B14F-4D97-AF65-F5344CB8AC3E}">
        <p14:creationId xmlns:p14="http://schemas.microsoft.com/office/powerpoint/2010/main" val="1489750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Introdução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8</a:t>
            </a:fld>
            <a:endParaRPr lang="en-BR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8D760E-967C-F727-87E9-48B167D36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443" y="1727664"/>
            <a:ext cx="5926950" cy="36281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34F1AF6-3D74-6D83-EFB1-6BC2DA0DE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8272" y="1805477"/>
            <a:ext cx="5715285" cy="347248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F2FB6B2-3480-7E89-AE8B-0BE20E532136}"/>
              </a:ext>
            </a:extLst>
          </p:cNvPr>
          <p:cNvSpPr txBox="1"/>
          <p:nvPr/>
        </p:nvSpPr>
        <p:spPr>
          <a:xfrm>
            <a:off x="308758" y="938151"/>
            <a:ext cx="35100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Modelo Geomecânico 3D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542220B-62A2-4FA6-3FF1-4534080E09F3}"/>
              </a:ext>
            </a:extLst>
          </p:cNvPr>
          <p:cNvSpPr txBox="1"/>
          <p:nvPr/>
        </p:nvSpPr>
        <p:spPr>
          <a:xfrm>
            <a:off x="9547761" y="1307483"/>
            <a:ext cx="1389413" cy="36933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/>
              <a:t>Reservatório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7EA738A-04AA-0DD0-4612-726736485E56}"/>
              </a:ext>
            </a:extLst>
          </p:cNvPr>
          <p:cNvCxnSpPr>
            <a:stCxn id="21" idx="2"/>
          </p:cNvCxnSpPr>
          <p:nvPr/>
        </p:nvCxnSpPr>
        <p:spPr>
          <a:xfrm flipH="1">
            <a:off x="9357756" y="1676815"/>
            <a:ext cx="884712" cy="99513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06754B51-019A-0827-0184-CCDAADA331DC}"/>
              </a:ext>
            </a:extLst>
          </p:cNvPr>
          <p:cNvSpPr txBox="1"/>
          <p:nvPr/>
        </p:nvSpPr>
        <p:spPr>
          <a:xfrm>
            <a:off x="8479020" y="552279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Vista Lateral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4A68D4-E2CB-1746-ACC7-80060C58CB8F}"/>
              </a:ext>
            </a:extLst>
          </p:cNvPr>
          <p:cNvSpPr txBox="1"/>
          <p:nvPr/>
        </p:nvSpPr>
        <p:spPr>
          <a:xfrm>
            <a:off x="2465024" y="5522795"/>
            <a:ext cx="1353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Perspectiva</a:t>
            </a:r>
          </a:p>
        </p:txBody>
      </p:sp>
    </p:spTree>
    <p:extLst>
      <p:ext uri="{BB962C8B-B14F-4D97-AF65-F5344CB8AC3E}">
        <p14:creationId xmlns:p14="http://schemas.microsoft.com/office/powerpoint/2010/main" val="17073550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66A87-CA55-C49C-7C07-23595BE1AD8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23236" y="75842"/>
            <a:ext cx="10515600" cy="665655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n-BR" dirty="0"/>
              <a:t>Introdução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CEA851-9143-9EE8-475C-05D82C8AFDEB}"/>
              </a:ext>
            </a:extLst>
          </p:cNvPr>
          <p:cNvSpPr txBox="1"/>
          <p:nvPr/>
        </p:nvSpPr>
        <p:spPr>
          <a:xfrm>
            <a:off x="9156613" y="367898"/>
            <a:ext cx="31137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 sz="1800" b="1">
                <a:solidFill>
                  <a:schemeClr val="tx2"/>
                </a:solidFill>
                <a:latin typeface="Baloo Bhaijaan" panose="03080902040302020200" pitchFamily="66" charset="-78"/>
                <a:cs typeface="Baloo Bhaijaan" panose="03080902040302020200" pitchFamily="66" charset="-78"/>
              </a:rPr>
              <a:t>TÓPICOS DE GEOMECÂNICA</a:t>
            </a:r>
            <a:endParaRPr lang="en-BR"/>
          </a:p>
        </p:txBody>
      </p:sp>
      <p:sp>
        <p:nvSpPr>
          <p:cNvPr id="15" name="Date Placeholder 24">
            <a:extLst>
              <a:ext uri="{FF2B5EF4-FFF2-40B4-BE49-F238E27FC236}">
                <a16:creationId xmlns:a16="http://schemas.microsoft.com/office/drawing/2014/main" id="{016B98E7-DA3F-E3C1-B027-6E8892768E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8443" y="6480000"/>
            <a:ext cx="2743200" cy="334609"/>
          </a:xfrm>
        </p:spPr>
        <p:txBody>
          <a:bodyPr/>
          <a:lstStyle/>
          <a:p>
            <a:r>
              <a:rPr lang="en-US" dirty="0"/>
              <a:t>23/08/23</a:t>
            </a:r>
          </a:p>
        </p:txBody>
      </p:sp>
      <p:sp>
        <p:nvSpPr>
          <p:cNvPr id="16" name="Slide Number Placeholder 26">
            <a:extLst>
              <a:ext uri="{FF2B5EF4-FFF2-40B4-BE49-F238E27FC236}">
                <a16:creationId xmlns:a16="http://schemas.microsoft.com/office/drawing/2014/main" id="{942FCFA2-505E-33DD-0779-515078CE4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0357" y="6506298"/>
            <a:ext cx="2743200" cy="365125"/>
          </a:xfrm>
        </p:spPr>
        <p:txBody>
          <a:bodyPr/>
          <a:lstStyle/>
          <a:p>
            <a:fld id="{78481E61-EC72-F743-B030-111397B7D0A6}" type="slidenum">
              <a:rPr lang="en-BR" smtClean="0"/>
              <a:t>9</a:t>
            </a:fld>
            <a:endParaRPr lang="en-BR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F2FB6B2-3480-7E89-AE8B-0BE20E532136}"/>
              </a:ext>
            </a:extLst>
          </p:cNvPr>
          <p:cNvSpPr txBox="1"/>
          <p:nvPr/>
        </p:nvSpPr>
        <p:spPr>
          <a:xfrm>
            <a:off x="308757" y="938151"/>
            <a:ext cx="62107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Modelo Geomecânico / Fases do reservatório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E94DF6-1DA2-B096-07F2-1DFC8BB52A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623" y="1596470"/>
            <a:ext cx="11626754" cy="44274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E1F602-DCB8-86E6-B7AA-27F370D3C098}"/>
              </a:ext>
            </a:extLst>
          </p:cNvPr>
          <p:cNvSpPr txBox="1"/>
          <p:nvPr/>
        </p:nvSpPr>
        <p:spPr>
          <a:xfrm>
            <a:off x="2129798" y="5895754"/>
            <a:ext cx="79324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MTI12"/>
              </a:rPr>
              <a:t>Geomec</a:t>
            </a:r>
            <a:r>
              <a:rPr lang="en-US" dirty="0">
                <a:latin typeface="CMTI12"/>
              </a:rPr>
              <a:t>â</a:t>
            </a:r>
            <a:r>
              <a:rPr lang="en-US" sz="1800" dirty="0">
                <a:effectLst/>
                <a:latin typeface="CMTI12"/>
              </a:rPr>
              <a:t>nica </a:t>
            </a:r>
            <a:r>
              <a:rPr lang="en-US" sz="1800" dirty="0" err="1">
                <a:effectLst/>
                <a:latin typeface="CMTI12"/>
              </a:rPr>
              <a:t>nas</a:t>
            </a:r>
            <a:r>
              <a:rPr lang="en-US" sz="1800" dirty="0">
                <a:effectLst/>
                <a:latin typeface="CMTI12"/>
              </a:rPr>
              <a:t> </a:t>
            </a:r>
            <a:r>
              <a:rPr lang="en-US" sz="1800" dirty="0" err="1">
                <a:effectLst/>
                <a:latin typeface="CMTI12"/>
              </a:rPr>
              <a:t>fases</a:t>
            </a:r>
            <a:r>
              <a:rPr lang="en-US" sz="1800" dirty="0">
                <a:effectLst/>
                <a:latin typeface="CMTI12"/>
              </a:rPr>
              <a:t> da </a:t>
            </a:r>
            <a:r>
              <a:rPr lang="en-US" sz="1800" dirty="0" err="1">
                <a:effectLst/>
                <a:latin typeface="CMTI12"/>
              </a:rPr>
              <a:t>vida</a:t>
            </a:r>
            <a:r>
              <a:rPr lang="en-US" sz="1800" dirty="0">
                <a:effectLst/>
                <a:latin typeface="CMTI12"/>
              </a:rPr>
              <a:t> </a:t>
            </a:r>
            <a:r>
              <a:rPr lang="en-US" sz="1800" dirty="0" err="1">
                <a:effectLst/>
                <a:latin typeface="CMTI12"/>
              </a:rPr>
              <a:t>produtiva</a:t>
            </a:r>
            <a:r>
              <a:rPr lang="en-US" sz="1800" dirty="0">
                <a:effectLst/>
                <a:latin typeface="CMTI12"/>
              </a:rPr>
              <a:t> de um </a:t>
            </a:r>
            <a:r>
              <a:rPr lang="en-US" sz="1800" dirty="0" err="1">
                <a:effectLst/>
                <a:latin typeface="CMTI12"/>
              </a:rPr>
              <a:t>reservat</a:t>
            </a:r>
            <a:r>
              <a:rPr lang="en-US" dirty="0" err="1">
                <a:latin typeface="CMTI12"/>
              </a:rPr>
              <a:t>ó</a:t>
            </a:r>
            <a:r>
              <a:rPr lang="en-US" sz="1800" dirty="0" err="1">
                <a:effectLst/>
                <a:latin typeface="CMTI12"/>
              </a:rPr>
              <a:t>rio</a:t>
            </a:r>
            <a:r>
              <a:rPr lang="en-US" sz="1800" dirty="0">
                <a:effectLst/>
                <a:latin typeface="CMTI12"/>
              </a:rPr>
              <a:t> de </a:t>
            </a:r>
            <a:r>
              <a:rPr lang="en-US" sz="1800" dirty="0" err="1">
                <a:effectLst/>
                <a:latin typeface="CMTI12"/>
              </a:rPr>
              <a:t>petr</a:t>
            </a:r>
            <a:r>
              <a:rPr lang="en-US" dirty="0" err="1">
                <a:latin typeface="CMTI12"/>
              </a:rPr>
              <a:t>ó</a:t>
            </a:r>
            <a:r>
              <a:rPr lang="en-US" sz="1800" dirty="0" err="1">
                <a:effectLst/>
                <a:latin typeface="CMTI12"/>
              </a:rPr>
              <a:t>leo</a:t>
            </a:r>
            <a:r>
              <a:rPr lang="en-US" sz="1800" dirty="0">
                <a:effectLst/>
                <a:latin typeface="CMTI12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854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5888</TotalTime>
  <Words>1833</Words>
  <Application>Microsoft Office PowerPoint</Application>
  <PresentationFormat>Widescreen</PresentationFormat>
  <Paragraphs>299</Paragraphs>
  <Slides>32</Slides>
  <Notes>3</Notes>
  <HiddenSlides>1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32</vt:i4>
      </vt:variant>
    </vt:vector>
  </HeadingPairs>
  <TitlesOfParts>
    <vt:vector size="45" baseType="lpstr">
      <vt:lpstr>Arial</vt:lpstr>
      <vt:lpstr>Baloo Bhaijaan</vt:lpstr>
      <vt:lpstr>Calibri</vt:lpstr>
      <vt:lpstr>Calibri Light</vt:lpstr>
      <vt:lpstr>CMR12</vt:lpstr>
      <vt:lpstr>CMSL12</vt:lpstr>
      <vt:lpstr>CMTI12</vt:lpstr>
      <vt:lpstr>Google Sans</vt:lpstr>
      <vt:lpstr>Helvetica Neue</vt:lpstr>
      <vt:lpstr>Roboto</vt:lpstr>
      <vt:lpstr>Symbol</vt:lpstr>
      <vt:lpstr>Times New Roman</vt:lpstr>
      <vt:lpstr>Office Theme</vt:lpstr>
      <vt:lpstr>TÓPICOS DE GEOMECÂNICA EM RESERVATÓRIOS DE PETRÓLEO</vt:lpstr>
      <vt:lpstr>Estrutura do curso</vt:lpstr>
      <vt:lpstr>Conteúdo Programático</vt:lpstr>
      <vt:lpstr>Bibliografia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Conceitos Básicos</vt:lpstr>
      <vt:lpstr>Conceitos Básicos</vt:lpstr>
      <vt:lpstr>Conceitos Básicos</vt:lpstr>
      <vt:lpstr>Conceitos Básicos</vt:lpstr>
      <vt:lpstr>Conceitos Básicos</vt:lpstr>
      <vt:lpstr>Conceitos Básicos</vt:lpstr>
      <vt:lpstr>Conceitos Básicos</vt:lpstr>
      <vt:lpstr>Conceitos Básicos</vt:lpstr>
      <vt:lpstr>Conceitos Básicos - Estado de Tensão</vt:lpstr>
      <vt:lpstr>Conceitos Básicos</vt:lpstr>
      <vt:lpstr>Conceitos Básicos</vt:lpstr>
      <vt:lpstr>Conceitos Básicos</vt:lpstr>
      <vt:lpstr>Conceitos Básicos</vt:lpstr>
      <vt:lpstr>Conceitos Básicos</vt:lpstr>
      <vt:lpstr>Conceitos Básicos</vt:lpstr>
      <vt:lpstr>Conceitos Básicos</vt:lpstr>
      <vt:lpstr>Conceitos Básicos – Estado Deformação</vt:lpstr>
      <vt:lpstr>Conceitos Básicos</vt:lpstr>
      <vt:lpstr>Conceitos Básicos</vt:lpstr>
      <vt:lpstr>Tensor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TÓPICOS DE GEOMECÂNICA EM RESERVATÓRIOS DE PETRÓLEO</dc:title>
  <dc:creator>Ricardo Wanderley</dc:creator>
  <cp:lastModifiedBy>LEONARDO GUIMARAES</cp:lastModifiedBy>
  <cp:revision>42</cp:revision>
  <dcterms:created xsi:type="dcterms:W3CDTF">2023-08-18T12:03:29Z</dcterms:created>
  <dcterms:modified xsi:type="dcterms:W3CDTF">2023-08-23T01:16:40Z</dcterms:modified>
</cp:coreProperties>
</file>